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8"/>
  </p:notesMasterIdLst>
  <p:handoutMasterIdLst>
    <p:handoutMasterId r:id="rId29"/>
  </p:handoutMasterIdLst>
  <p:sldIdLst>
    <p:sldId id="256" r:id="rId6"/>
    <p:sldId id="257" r:id="rId7"/>
    <p:sldId id="276" r:id="rId8"/>
    <p:sldId id="258" r:id="rId9"/>
    <p:sldId id="265" r:id="rId10"/>
    <p:sldId id="266" r:id="rId11"/>
    <p:sldId id="267" r:id="rId12"/>
    <p:sldId id="269" r:id="rId13"/>
    <p:sldId id="270" r:id="rId14"/>
    <p:sldId id="273" r:id="rId15"/>
    <p:sldId id="277" r:id="rId16"/>
    <p:sldId id="278" r:id="rId17"/>
    <p:sldId id="280" r:id="rId18"/>
    <p:sldId id="260" r:id="rId19"/>
    <p:sldId id="263" r:id="rId20"/>
    <p:sldId id="281" r:id="rId21"/>
    <p:sldId id="282" r:id="rId22"/>
    <p:sldId id="283" r:id="rId23"/>
    <p:sldId id="284" r:id="rId24"/>
    <p:sldId id="285" r:id="rId25"/>
    <p:sldId id="287" r:id="rId26"/>
    <p:sldId id="261" r:id="rId27"/>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rling, Darcalyn" initials="D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409A"/>
    <a:srgbClr val="7E90C4"/>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19" autoAdjust="0"/>
    <p:restoredTop sz="94707" autoAdjust="0"/>
  </p:normalViewPr>
  <p:slideViewPr>
    <p:cSldViewPr snapToGrid="0">
      <p:cViewPr varScale="1">
        <p:scale>
          <a:sx n="110" d="100"/>
          <a:sy n="110" d="100"/>
        </p:scale>
        <p:origin x="492" y="10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453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15BD0A-AF03-4DF5-99A5-6334E2CF009B}" type="doc">
      <dgm:prSet loTypeId="urn:microsoft.com/office/officeart/2009/3/layout/StepUpProcess" loCatId="process" qsTypeId="urn:microsoft.com/office/officeart/2005/8/quickstyle/simple1" qsCatId="simple" csTypeId="urn:microsoft.com/office/officeart/2005/8/colors/colorful2" csCatId="colorful" phldr="1"/>
      <dgm:spPr/>
      <dgm:t>
        <a:bodyPr/>
        <a:lstStyle/>
        <a:p>
          <a:endParaRPr lang="en-US"/>
        </a:p>
      </dgm:t>
    </dgm:pt>
    <dgm:pt modelId="{B5322256-8EFD-4877-ABEA-5DA4810235FE}">
      <dgm:prSet phldrT="[Text]"/>
      <dgm:spPr>
        <a:xfrm>
          <a:off x="94904" y="2077008"/>
          <a:ext cx="820668" cy="719364"/>
        </a:xfrm>
        <a:noFill/>
        <a:ln>
          <a:noFill/>
        </a:ln>
        <a:effectLst/>
      </dgm:spPr>
      <dgm:t>
        <a:bodyPr/>
        <a:lstStyle/>
        <a:p>
          <a:r>
            <a:rPr lang="en-US" dirty="0">
              <a:solidFill>
                <a:sysClr val="windowText" lastClr="000000">
                  <a:hueOff val="0"/>
                  <a:satOff val="0"/>
                  <a:lumOff val="0"/>
                  <a:alphaOff val="0"/>
                </a:sysClr>
              </a:solidFill>
              <a:latin typeface="Calibri"/>
              <a:ea typeface="+mn-ea"/>
              <a:cs typeface="+mn-cs"/>
            </a:rPr>
            <a:t>Step 1: Data Governance team</a:t>
          </a:r>
        </a:p>
      </dgm:t>
    </dgm:pt>
    <dgm:pt modelId="{21543FA6-2648-4B21-9C52-D13BE57DBC8B}" type="parTrans" cxnId="{0B935020-B795-4BBC-BB93-2B767ACDAB3E}">
      <dgm:prSet/>
      <dgm:spPr/>
      <dgm:t>
        <a:bodyPr/>
        <a:lstStyle/>
        <a:p>
          <a:endParaRPr lang="en-US"/>
        </a:p>
      </dgm:t>
    </dgm:pt>
    <dgm:pt modelId="{C505E411-2AD2-47E5-9B8D-BBACF6777BD3}" type="sibTrans" cxnId="{0B935020-B795-4BBC-BB93-2B767ACDAB3E}">
      <dgm:prSet/>
      <dgm:spPr/>
      <dgm:t>
        <a:bodyPr/>
        <a:lstStyle/>
        <a:p>
          <a:endParaRPr lang="en-US"/>
        </a:p>
      </dgm:t>
    </dgm:pt>
    <dgm:pt modelId="{4F155024-3CA1-4A5D-987A-DF17A316FBFE}">
      <dgm:prSet phldrT="[Text]"/>
      <dgm:spPr>
        <a:xfrm>
          <a:off x="2104222" y="1579801"/>
          <a:ext cx="820668" cy="719364"/>
        </a:xfrm>
        <a:noFill/>
        <a:ln>
          <a:noFill/>
        </a:ln>
        <a:effectLst/>
      </dgm:spPr>
      <dgm:t>
        <a:bodyPr/>
        <a:lstStyle/>
        <a:p>
          <a:r>
            <a:rPr lang="en-US" dirty="0">
              <a:solidFill>
                <a:sysClr val="windowText" lastClr="000000">
                  <a:hueOff val="0"/>
                  <a:satOff val="0"/>
                  <a:lumOff val="0"/>
                  <a:alphaOff val="0"/>
                </a:sysClr>
              </a:solidFill>
              <a:latin typeface="Calibri"/>
              <a:ea typeface="+mn-ea"/>
              <a:cs typeface="+mn-cs"/>
            </a:rPr>
            <a:t>Step 3: District Landscape(s)</a:t>
          </a:r>
        </a:p>
      </dgm:t>
    </dgm:pt>
    <dgm:pt modelId="{233A0225-DA1C-443B-B9F9-3E3DEDF6B84F}" type="parTrans" cxnId="{99136517-8E74-40B1-94C5-CAA6DEC78929}">
      <dgm:prSet/>
      <dgm:spPr/>
      <dgm:t>
        <a:bodyPr/>
        <a:lstStyle/>
        <a:p>
          <a:endParaRPr lang="en-US"/>
        </a:p>
      </dgm:t>
    </dgm:pt>
    <dgm:pt modelId="{D542B6BB-C9D2-41C5-875B-A1DF3C55261D}" type="sibTrans" cxnId="{99136517-8E74-40B1-94C5-CAA6DEC78929}">
      <dgm:prSet/>
      <dgm:spPr/>
      <dgm:t>
        <a:bodyPr/>
        <a:lstStyle/>
        <a:p>
          <a:endParaRPr lang="en-US"/>
        </a:p>
      </dgm:t>
    </dgm:pt>
    <dgm:pt modelId="{41F070DD-32F2-4E78-B930-4E5155D224CB}">
      <dgm:prSet phldrT="[Text]"/>
      <dgm:spPr>
        <a:xfrm>
          <a:off x="3108881" y="1331197"/>
          <a:ext cx="820668" cy="719364"/>
        </a:xfrm>
        <a:noFill/>
        <a:ln>
          <a:noFill/>
        </a:ln>
        <a:effectLst/>
      </dgm:spPr>
      <dgm:t>
        <a:bodyPr/>
        <a:lstStyle/>
        <a:p>
          <a:r>
            <a:rPr lang="en-US" dirty="0">
              <a:solidFill>
                <a:sysClr val="windowText" lastClr="000000">
                  <a:hueOff val="0"/>
                  <a:satOff val="0"/>
                  <a:lumOff val="0"/>
                  <a:alphaOff val="0"/>
                </a:sysClr>
              </a:solidFill>
              <a:latin typeface="Calibri"/>
              <a:ea typeface="+mn-ea"/>
              <a:cs typeface="+mn-cs"/>
            </a:rPr>
            <a:t>Step 4: Priority Setting Activity</a:t>
          </a:r>
        </a:p>
      </dgm:t>
    </dgm:pt>
    <dgm:pt modelId="{ECB09858-B54F-4EA2-967A-CAB6D5562853}" type="parTrans" cxnId="{4E9C43D3-D586-4791-B270-C93BF35BDCE5}">
      <dgm:prSet/>
      <dgm:spPr/>
      <dgm:t>
        <a:bodyPr/>
        <a:lstStyle/>
        <a:p>
          <a:endParaRPr lang="en-US"/>
        </a:p>
      </dgm:t>
    </dgm:pt>
    <dgm:pt modelId="{BDDF1FEB-8ADC-49B7-A7D7-821F11B0A57F}" type="sibTrans" cxnId="{4E9C43D3-D586-4791-B270-C93BF35BDCE5}">
      <dgm:prSet/>
      <dgm:spPr/>
      <dgm:t>
        <a:bodyPr/>
        <a:lstStyle/>
        <a:p>
          <a:endParaRPr lang="en-US"/>
        </a:p>
      </dgm:t>
    </dgm:pt>
    <dgm:pt modelId="{30CAB10E-011A-4A87-8970-46B33EC2D668}">
      <dgm:prSet phldrT="[Text]"/>
      <dgm:spPr>
        <a:xfrm>
          <a:off x="4113540" y="1082593"/>
          <a:ext cx="820668" cy="719364"/>
        </a:xfrm>
        <a:noFill/>
        <a:ln>
          <a:noFill/>
        </a:ln>
        <a:effectLst/>
      </dgm:spPr>
      <dgm:t>
        <a:bodyPr/>
        <a:lstStyle/>
        <a:p>
          <a:r>
            <a:rPr lang="en-US" dirty="0">
              <a:solidFill>
                <a:sysClr val="windowText" lastClr="000000">
                  <a:hueOff val="0"/>
                  <a:satOff val="0"/>
                  <a:lumOff val="0"/>
                  <a:alphaOff val="0"/>
                </a:sysClr>
              </a:solidFill>
              <a:latin typeface="Calibri"/>
              <a:ea typeface="+mn-ea"/>
              <a:cs typeface="+mn-cs"/>
            </a:rPr>
            <a:t>Step 5: Data Improvement Plan</a:t>
          </a:r>
        </a:p>
      </dgm:t>
    </dgm:pt>
    <dgm:pt modelId="{D858BC61-11D6-45AE-825E-7C5FF607CA5C}" type="parTrans" cxnId="{65956497-9F2F-47A9-BFD6-C3FCF86F6D52}">
      <dgm:prSet/>
      <dgm:spPr/>
      <dgm:t>
        <a:bodyPr/>
        <a:lstStyle/>
        <a:p>
          <a:endParaRPr lang="en-US"/>
        </a:p>
      </dgm:t>
    </dgm:pt>
    <dgm:pt modelId="{56B44672-47B5-4F62-830A-2927597ABCBC}" type="sibTrans" cxnId="{65956497-9F2F-47A9-BFD6-C3FCF86F6D52}">
      <dgm:prSet/>
      <dgm:spPr/>
      <dgm:t>
        <a:bodyPr/>
        <a:lstStyle/>
        <a:p>
          <a:endParaRPr lang="en-US"/>
        </a:p>
      </dgm:t>
    </dgm:pt>
    <dgm:pt modelId="{D08BB2E2-A033-45C0-84F0-A9B66B1870F5}">
      <dgm:prSet phldrT="[Text]"/>
      <dgm:spPr>
        <a:xfrm>
          <a:off x="5118200" y="833989"/>
          <a:ext cx="820668" cy="719364"/>
        </a:xfrm>
        <a:noFill/>
        <a:ln>
          <a:noFill/>
        </a:ln>
        <a:effectLst/>
      </dgm:spPr>
      <dgm:t>
        <a:bodyPr/>
        <a:lstStyle/>
        <a:p>
          <a:r>
            <a:rPr lang="en-US" dirty="0">
              <a:solidFill>
                <a:sysClr val="windowText" lastClr="000000">
                  <a:hueOff val="0"/>
                  <a:satOff val="0"/>
                  <a:lumOff val="0"/>
                  <a:alphaOff val="0"/>
                </a:sysClr>
              </a:solidFill>
              <a:latin typeface="Calibri"/>
              <a:ea typeface="+mn-ea"/>
              <a:cs typeface="+mn-cs"/>
            </a:rPr>
            <a:t>Step 6:  Policies and Procedures for Data Systems</a:t>
          </a:r>
        </a:p>
      </dgm:t>
    </dgm:pt>
    <dgm:pt modelId="{CD589FA1-1C51-4E1D-99F5-7F78799B107C}" type="parTrans" cxnId="{B261ABD8-9F23-4AA7-958B-0BEE12ADAE5E}">
      <dgm:prSet/>
      <dgm:spPr/>
      <dgm:t>
        <a:bodyPr/>
        <a:lstStyle/>
        <a:p>
          <a:endParaRPr lang="en-US"/>
        </a:p>
      </dgm:t>
    </dgm:pt>
    <dgm:pt modelId="{47C688D6-127F-486D-8CD2-430DA8C00FD1}" type="sibTrans" cxnId="{B261ABD8-9F23-4AA7-958B-0BEE12ADAE5E}">
      <dgm:prSet/>
      <dgm:spPr/>
      <dgm:t>
        <a:bodyPr/>
        <a:lstStyle/>
        <a:p>
          <a:endParaRPr lang="en-US"/>
        </a:p>
      </dgm:t>
    </dgm:pt>
    <dgm:pt modelId="{178C5CAF-7244-400F-8EAA-A8B6CA4F7A70}">
      <dgm:prSet phldrT="[Text]"/>
      <dgm:spPr>
        <a:xfrm>
          <a:off x="1099563" y="1828405"/>
          <a:ext cx="820668" cy="719364"/>
        </a:xfrm>
        <a:noFill/>
        <a:ln>
          <a:noFill/>
        </a:ln>
        <a:effectLst/>
      </dgm:spPr>
      <dgm:t>
        <a:bodyPr/>
        <a:lstStyle/>
        <a:p>
          <a:r>
            <a:rPr lang="en-US" dirty="0">
              <a:solidFill>
                <a:sysClr val="windowText" lastClr="000000">
                  <a:hueOff val="0"/>
                  <a:satOff val="0"/>
                  <a:lumOff val="0"/>
                  <a:alphaOff val="0"/>
                </a:sysClr>
              </a:solidFill>
              <a:latin typeface="Calibri"/>
              <a:ea typeface="+mn-ea"/>
              <a:cs typeface="+mn-cs"/>
            </a:rPr>
            <a:t>Step 2: Self Assessment</a:t>
          </a:r>
        </a:p>
      </dgm:t>
    </dgm:pt>
    <dgm:pt modelId="{52B8E7C3-55B2-4163-A67C-759A63D54667}" type="parTrans" cxnId="{57E1AEAE-98CA-4B94-AA1E-BE08BD50CB1D}">
      <dgm:prSet/>
      <dgm:spPr/>
      <dgm:t>
        <a:bodyPr/>
        <a:lstStyle/>
        <a:p>
          <a:endParaRPr lang="en-US"/>
        </a:p>
      </dgm:t>
    </dgm:pt>
    <dgm:pt modelId="{DDDDD54D-D3F2-4312-85B3-E9189949B8AB}" type="sibTrans" cxnId="{57E1AEAE-98CA-4B94-AA1E-BE08BD50CB1D}">
      <dgm:prSet/>
      <dgm:spPr/>
      <dgm:t>
        <a:bodyPr/>
        <a:lstStyle/>
        <a:p>
          <a:endParaRPr lang="en-US"/>
        </a:p>
      </dgm:t>
    </dgm:pt>
    <dgm:pt modelId="{8F1E43E7-C9BD-4639-B2C6-55F722105C19}" type="pres">
      <dgm:prSet presAssocID="{DC15BD0A-AF03-4DF5-99A5-6334E2CF009B}" presName="rootnode" presStyleCnt="0">
        <dgm:presLayoutVars>
          <dgm:chMax/>
          <dgm:chPref/>
          <dgm:dir/>
          <dgm:animLvl val="lvl"/>
        </dgm:presLayoutVars>
      </dgm:prSet>
      <dgm:spPr/>
      <dgm:t>
        <a:bodyPr/>
        <a:lstStyle/>
        <a:p>
          <a:endParaRPr lang="en-US"/>
        </a:p>
      </dgm:t>
    </dgm:pt>
    <dgm:pt modelId="{9F351CDD-BB6B-4322-A45D-C7C0BC690CB4}" type="pres">
      <dgm:prSet presAssocID="{B5322256-8EFD-4877-ABEA-5DA4810235FE}" presName="composite" presStyleCnt="0"/>
      <dgm:spPr/>
    </dgm:pt>
    <dgm:pt modelId="{D1AE7A45-B4FD-4E6A-B840-448A0E7D5D5C}" type="pres">
      <dgm:prSet presAssocID="{B5322256-8EFD-4877-ABEA-5DA4810235FE}" presName="LShape" presStyleLbl="alignNode1" presStyleIdx="0" presStyleCnt="11"/>
      <dgm:spPr>
        <a:xfrm rot="5400000">
          <a:off x="186094" y="1805407"/>
          <a:ext cx="546293" cy="909020"/>
        </a:xfrm>
        <a:prstGeom prst="corner">
          <a:avLst>
            <a:gd name="adj1" fmla="val 16120"/>
            <a:gd name="adj2" fmla="val 16110"/>
          </a:avLst>
        </a:prstGeom>
        <a:solidFill>
          <a:srgbClr val="C0504D">
            <a:hueOff val="0"/>
            <a:satOff val="0"/>
            <a:lumOff val="0"/>
            <a:alphaOff val="0"/>
          </a:srgbClr>
        </a:solidFill>
        <a:ln w="25400" cap="flat" cmpd="sng" algn="ctr">
          <a:solidFill>
            <a:srgbClr val="C0504D">
              <a:hueOff val="0"/>
              <a:satOff val="0"/>
              <a:lumOff val="0"/>
              <a:alphaOff val="0"/>
            </a:srgbClr>
          </a:solidFill>
          <a:prstDash val="solid"/>
        </a:ln>
        <a:effectLst/>
      </dgm:spPr>
      <dgm:t>
        <a:bodyPr/>
        <a:lstStyle/>
        <a:p>
          <a:endParaRPr lang="en-US"/>
        </a:p>
      </dgm:t>
    </dgm:pt>
    <dgm:pt modelId="{6AA6283F-69E6-49BA-A827-AA917A8C6DFC}" type="pres">
      <dgm:prSet presAssocID="{B5322256-8EFD-4877-ABEA-5DA4810235FE}" presName="ParentText" presStyleLbl="revTx" presStyleIdx="0" presStyleCnt="6">
        <dgm:presLayoutVars>
          <dgm:chMax val="0"/>
          <dgm:chPref val="0"/>
          <dgm:bulletEnabled val="1"/>
        </dgm:presLayoutVars>
      </dgm:prSet>
      <dgm:spPr>
        <a:prstGeom prst="rect">
          <a:avLst/>
        </a:prstGeom>
      </dgm:spPr>
      <dgm:t>
        <a:bodyPr/>
        <a:lstStyle/>
        <a:p>
          <a:endParaRPr lang="en-US"/>
        </a:p>
      </dgm:t>
    </dgm:pt>
    <dgm:pt modelId="{02AA049E-7023-4D1C-9667-2AC6AD000898}" type="pres">
      <dgm:prSet presAssocID="{B5322256-8EFD-4877-ABEA-5DA4810235FE}" presName="Triangle" presStyleLbl="alignNode1" presStyleIdx="1" presStyleCnt="11"/>
      <dgm:spPr>
        <a:xfrm>
          <a:off x="760730" y="1738484"/>
          <a:ext cx="154843" cy="154843"/>
        </a:xfrm>
        <a:prstGeom prst="triangle">
          <a:avLst>
            <a:gd name="adj" fmla="val 100000"/>
          </a:avLst>
        </a:prstGeom>
        <a:solidFill>
          <a:srgbClr val="C0504D">
            <a:hueOff val="468152"/>
            <a:satOff val="-584"/>
            <a:lumOff val="137"/>
            <a:alphaOff val="0"/>
          </a:srgbClr>
        </a:solidFill>
        <a:ln w="25400" cap="flat" cmpd="sng" algn="ctr">
          <a:solidFill>
            <a:srgbClr val="C0504D">
              <a:hueOff val="468152"/>
              <a:satOff val="-584"/>
              <a:lumOff val="137"/>
              <a:alphaOff val="0"/>
            </a:srgbClr>
          </a:solidFill>
          <a:prstDash val="solid"/>
        </a:ln>
        <a:effectLst/>
      </dgm:spPr>
      <dgm:t>
        <a:bodyPr/>
        <a:lstStyle/>
        <a:p>
          <a:endParaRPr lang="en-US"/>
        </a:p>
      </dgm:t>
    </dgm:pt>
    <dgm:pt modelId="{E1ABC404-C702-4339-8B8E-1726C6672A8A}" type="pres">
      <dgm:prSet presAssocID="{C505E411-2AD2-47E5-9B8D-BBACF6777BD3}" presName="sibTrans" presStyleCnt="0"/>
      <dgm:spPr/>
    </dgm:pt>
    <dgm:pt modelId="{75DAF08E-4BE6-4FD6-B463-B078B3C4DA79}" type="pres">
      <dgm:prSet presAssocID="{C505E411-2AD2-47E5-9B8D-BBACF6777BD3}" presName="space" presStyleCnt="0"/>
      <dgm:spPr/>
    </dgm:pt>
    <dgm:pt modelId="{E523272F-9293-448F-A0B7-70A0FAD769D5}" type="pres">
      <dgm:prSet presAssocID="{178C5CAF-7244-400F-8EAA-A8B6CA4F7A70}" presName="composite" presStyleCnt="0"/>
      <dgm:spPr/>
    </dgm:pt>
    <dgm:pt modelId="{41CD2B5F-9437-4149-BE68-94DCC25F3B14}" type="pres">
      <dgm:prSet presAssocID="{178C5CAF-7244-400F-8EAA-A8B6CA4F7A70}" presName="LShape" presStyleLbl="alignNode1" presStyleIdx="2" presStyleCnt="11" custLinFactNeighborY="0"/>
      <dgm:spPr>
        <a:xfrm rot="5400000">
          <a:off x="1190753" y="1556803"/>
          <a:ext cx="546293" cy="909020"/>
        </a:xfrm>
        <a:prstGeom prst="corner">
          <a:avLst>
            <a:gd name="adj1" fmla="val 16120"/>
            <a:gd name="adj2" fmla="val 16110"/>
          </a:avLst>
        </a:prstGeom>
        <a:solidFill>
          <a:srgbClr val="C0504D">
            <a:hueOff val="936304"/>
            <a:satOff val="-1168"/>
            <a:lumOff val="275"/>
            <a:alphaOff val="0"/>
          </a:srgbClr>
        </a:solidFill>
        <a:ln w="25400" cap="flat" cmpd="sng" algn="ctr">
          <a:solidFill>
            <a:srgbClr val="C0504D">
              <a:hueOff val="936304"/>
              <a:satOff val="-1168"/>
              <a:lumOff val="275"/>
              <a:alphaOff val="0"/>
            </a:srgbClr>
          </a:solidFill>
          <a:prstDash val="solid"/>
        </a:ln>
        <a:effectLst/>
      </dgm:spPr>
      <dgm:t>
        <a:bodyPr/>
        <a:lstStyle/>
        <a:p>
          <a:endParaRPr lang="en-US"/>
        </a:p>
      </dgm:t>
    </dgm:pt>
    <dgm:pt modelId="{2E545521-2A75-470A-B83E-83840EE5EE71}" type="pres">
      <dgm:prSet presAssocID="{178C5CAF-7244-400F-8EAA-A8B6CA4F7A70}" presName="ParentText" presStyleLbl="revTx" presStyleIdx="1" presStyleCnt="6">
        <dgm:presLayoutVars>
          <dgm:chMax val="0"/>
          <dgm:chPref val="0"/>
          <dgm:bulletEnabled val="1"/>
        </dgm:presLayoutVars>
      </dgm:prSet>
      <dgm:spPr>
        <a:prstGeom prst="rect">
          <a:avLst/>
        </a:prstGeom>
      </dgm:spPr>
      <dgm:t>
        <a:bodyPr/>
        <a:lstStyle/>
        <a:p>
          <a:endParaRPr lang="en-US"/>
        </a:p>
      </dgm:t>
    </dgm:pt>
    <dgm:pt modelId="{C12563B2-4421-495C-AD69-E0CEBD24D600}" type="pres">
      <dgm:prSet presAssocID="{178C5CAF-7244-400F-8EAA-A8B6CA4F7A70}" presName="Triangle" presStyleLbl="alignNode1" presStyleIdx="3" presStyleCnt="11"/>
      <dgm:spPr>
        <a:xfrm>
          <a:off x="1765389" y="1489880"/>
          <a:ext cx="154843" cy="154843"/>
        </a:xfrm>
        <a:prstGeom prst="triangle">
          <a:avLst>
            <a:gd name="adj" fmla="val 100000"/>
          </a:avLst>
        </a:prstGeom>
        <a:solidFill>
          <a:srgbClr val="C0504D">
            <a:hueOff val="1404456"/>
            <a:satOff val="-1752"/>
            <a:lumOff val="412"/>
            <a:alphaOff val="0"/>
          </a:srgbClr>
        </a:solidFill>
        <a:ln w="25400" cap="flat" cmpd="sng" algn="ctr">
          <a:solidFill>
            <a:srgbClr val="C0504D">
              <a:hueOff val="1404456"/>
              <a:satOff val="-1752"/>
              <a:lumOff val="412"/>
              <a:alphaOff val="0"/>
            </a:srgbClr>
          </a:solidFill>
          <a:prstDash val="solid"/>
        </a:ln>
        <a:effectLst/>
      </dgm:spPr>
      <dgm:t>
        <a:bodyPr/>
        <a:lstStyle/>
        <a:p>
          <a:endParaRPr lang="en-US"/>
        </a:p>
      </dgm:t>
    </dgm:pt>
    <dgm:pt modelId="{7D61B56A-4A9E-4064-9C67-E795427599F1}" type="pres">
      <dgm:prSet presAssocID="{DDDDD54D-D3F2-4312-85B3-E9189949B8AB}" presName="sibTrans" presStyleCnt="0"/>
      <dgm:spPr/>
    </dgm:pt>
    <dgm:pt modelId="{BA50BC90-0234-437F-83C3-CCC3DAFC5313}" type="pres">
      <dgm:prSet presAssocID="{DDDDD54D-D3F2-4312-85B3-E9189949B8AB}" presName="space" presStyleCnt="0"/>
      <dgm:spPr/>
    </dgm:pt>
    <dgm:pt modelId="{92B65141-C085-49D3-AF39-6B69FE1D3A24}" type="pres">
      <dgm:prSet presAssocID="{4F155024-3CA1-4A5D-987A-DF17A316FBFE}" presName="composite" presStyleCnt="0"/>
      <dgm:spPr/>
    </dgm:pt>
    <dgm:pt modelId="{D363AAFA-AA8B-456A-9429-7DC352D6D97B}" type="pres">
      <dgm:prSet presAssocID="{4F155024-3CA1-4A5D-987A-DF17A316FBFE}" presName="LShape" presStyleLbl="alignNode1" presStyleIdx="4" presStyleCnt="11"/>
      <dgm:spPr>
        <a:xfrm rot="5400000">
          <a:off x="2195412" y="1308199"/>
          <a:ext cx="546293" cy="909020"/>
        </a:xfrm>
        <a:prstGeom prst="corner">
          <a:avLst>
            <a:gd name="adj1" fmla="val 16120"/>
            <a:gd name="adj2" fmla="val 16110"/>
          </a:avLst>
        </a:prstGeom>
        <a:solidFill>
          <a:srgbClr val="C0504D">
            <a:hueOff val="1872608"/>
            <a:satOff val="-2336"/>
            <a:lumOff val="549"/>
            <a:alphaOff val="0"/>
          </a:srgbClr>
        </a:solidFill>
        <a:ln w="25400" cap="flat" cmpd="sng" algn="ctr">
          <a:solidFill>
            <a:srgbClr val="C0504D">
              <a:hueOff val="1872608"/>
              <a:satOff val="-2336"/>
              <a:lumOff val="549"/>
              <a:alphaOff val="0"/>
            </a:srgbClr>
          </a:solidFill>
          <a:prstDash val="solid"/>
        </a:ln>
        <a:effectLst/>
      </dgm:spPr>
      <dgm:t>
        <a:bodyPr/>
        <a:lstStyle/>
        <a:p>
          <a:endParaRPr lang="en-US"/>
        </a:p>
      </dgm:t>
    </dgm:pt>
    <dgm:pt modelId="{E2D6607D-92A7-497B-91B9-823F289B898E}" type="pres">
      <dgm:prSet presAssocID="{4F155024-3CA1-4A5D-987A-DF17A316FBFE}" presName="ParentText" presStyleLbl="revTx" presStyleIdx="2" presStyleCnt="6">
        <dgm:presLayoutVars>
          <dgm:chMax val="0"/>
          <dgm:chPref val="0"/>
          <dgm:bulletEnabled val="1"/>
        </dgm:presLayoutVars>
      </dgm:prSet>
      <dgm:spPr>
        <a:prstGeom prst="rect">
          <a:avLst/>
        </a:prstGeom>
      </dgm:spPr>
      <dgm:t>
        <a:bodyPr/>
        <a:lstStyle/>
        <a:p>
          <a:endParaRPr lang="en-US"/>
        </a:p>
      </dgm:t>
    </dgm:pt>
    <dgm:pt modelId="{19AA3D73-1019-4233-A33A-71B117F88FBB}" type="pres">
      <dgm:prSet presAssocID="{4F155024-3CA1-4A5D-987A-DF17A316FBFE}" presName="Triangle" presStyleLbl="alignNode1" presStyleIdx="5" presStyleCnt="11"/>
      <dgm:spPr>
        <a:xfrm>
          <a:off x="2770048" y="1241276"/>
          <a:ext cx="154843" cy="154843"/>
        </a:xfrm>
        <a:prstGeom prst="triangle">
          <a:avLst>
            <a:gd name="adj" fmla="val 100000"/>
          </a:avLst>
        </a:prstGeom>
        <a:solidFill>
          <a:srgbClr val="C0504D">
            <a:hueOff val="2340759"/>
            <a:satOff val="-2919"/>
            <a:lumOff val="686"/>
            <a:alphaOff val="0"/>
          </a:srgbClr>
        </a:solidFill>
        <a:ln w="25400" cap="flat" cmpd="sng" algn="ctr">
          <a:solidFill>
            <a:srgbClr val="C0504D">
              <a:hueOff val="2340759"/>
              <a:satOff val="-2919"/>
              <a:lumOff val="686"/>
              <a:alphaOff val="0"/>
            </a:srgbClr>
          </a:solidFill>
          <a:prstDash val="solid"/>
        </a:ln>
        <a:effectLst/>
      </dgm:spPr>
      <dgm:t>
        <a:bodyPr/>
        <a:lstStyle/>
        <a:p>
          <a:endParaRPr lang="en-US"/>
        </a:p>
      </dgm:t>
    </dgm:pt>
    <dgm:pt modelId="{B8B895E3-926F-4AB9-8E3F-085B6A854EE1}" type="pres">
      <dgm:prSet presAssocID="{D542B6BB-C9D2-41C5-875B-A1DF3C55261D}" presName="sibTrans" presStyleCnt="0"/>
      <dgm:spPr/>
    </dgm:pt>
    <dgm:pt modelId="{DC9D05EF-9C63-4F17-83AD-EBDF2973F8D3}" type="pres">
      <dgm:prSet presAssocID="{D542B6BB-C9D2-41C5-875B-A1DF3C55261D}" presName="space" presStyleCnt="0"/>
      <dgm:spPr/>
    </dgm:pt>
    <dgm:pt modelId="{E6922423-6BC7-486F-B0EC-7D164C2123A2}" type="pres">
      <dgm:prSet presAssocID="{41F070DD-32F2-4E78-B930-4E5155D224CB}" presName="composite" presStyleCnt="0"/>
      <dgm:spPr/>
    </dgm:pt>
    <dgm:pt modelId="{B7F75710-0B09-4DE2-A478-0932C8C622DE}" type="pres">
      <dgm:prSet presAssocID="{41F070DD-32F2-4E78-B930-4E5155D224CB}" presName="LShape" presStyleLbl="alignNode1" presStyleIdx="6" presStyleCnt="11"/>
      <dgm:spPr>
        <a:xfrm rot="5400000">
          <a:off x="3200071" y="1059595"/>
          <a:ext cx="546293" cy="909020"/>
        </a:xfrm>
        <a:prstGeom prst="corner">
          <a:avLst>
            <a:gd name="adj1" fmla="val 16120"/>
            <a:gd name="adj2" fmla="val 16110"/>
          </a:avLst>
        </a:prstGeom>
        <a:solidFill>
          <a:srgbClr val="C0504D">
            <a:hueOff val="2808911"/>
            <a:satOff val="-3503"/>
            <a:lumOff val="824"/>
            <a:alphaOff val="0"/>
          </a:srgbClr>
        </a:solidFill>
        <a:ln w="25400" cap="flat" cmpd="sng" algn="ctr">
          <a:solidFill>
            <a:srgbClr val="C0504D">
              <a:hueOff val="2808911"/>
              <a:satOff val="-3503"/>
              <a:lumOff val="824"/>
              <a:alphaOff val="0"/>
            </a:srgbClr>
          </a:solidFill>
          <a:prstDash val="solid"/>
        </a:ln>
        <a:effectLst/>
      </dgm:spPr>
      <dgm:t>
        <a:bodyPr/>
        <a:lstStyle/>
        <a:p>
          <a:endParaRPr lang="en-US"/>
        </a:p>
      </dgm:t>
    </dgm:pt>
    <dgm:pt modelId="{A9B6B234-FCCD-4A53-BD66-3FF973FC9D99}" type="pres">
      <dgm:prSet presAssocID="{41F070DD-32F2-4E78-B930-4E5155D224CB}" presName="ParentText" presStyleLbl="revTx" presStyleIdx="3" presStyleCnt="6">
        <dgm:presLayoutVars>
          <dgm:chMax val="0"/>
          <dgm:chPref val="0"/>
          <dgm:bulletEnabled val="1"/>
        </dgm:presLayoutVars>
      </dgm:prSet>
      <dgm:spPr>
        <a:prstGeom prst="rect">
          <a:avLst/>
        </a:prstGeom>
      </dgm:spPr>
      <dgm:t>
        <a:bodyPr/>
        <a:lstStyle/>
        <a:p>
          <a:endParaRPr lang="en-US"/>
        </a:p>
      </dgm:t>
    </dgm:pt>
    <dgm:pt modelId="{21FA4FC2-4E90-42B4-A2F9-4330F8858751}" type="pres">
      <dgm:prSet presAssocID="{41F070DD-32F2-4E78-B930-4E5155D224CB}" presName="Triangle" presStyleLbl="alignNode1" presStyleIdx="7" presStyleCnt="11"/>
      <dgm:spPr>
        <a:xfrm>
          <a:off x="3774707" y="992672"/>
          <a:ext cx="154843" cy="154843"/>
        </a:xfrm>
        <a:prstGeom prst="triangle">
          <a:avLst>
            <a:gd name="adj" fmla="val 100000"/>
          </a:avLst>
        </a:prstGeom>
        <a:solidFill>
          <a:srgbClr val="C0504D">
            <a:hueOff val="3277063"/>
            <a:satOff val="-4087"/>
            <a:lumOff val="961"/>
            <a:alphaOff val="0"/>
          </a:srgbClr>
        </a:solidFill>
        <a:ln w="25400" cap="flat" cmpd="sng" algn="ctr">
          <a:solidFill>
            <a:srgbClr val="C0504D">
              <a:hueOff val="3277063"/>
              <a:satOff val="-4087"/>
              <a:lumOff val="961"/>
              <a:alphaOff val="0"/>
            </a:srgbClr>
          </a:solidFill>
          <a:prstDash val="solid"/>
        </a:ln>
        <a:effectLst/>
      </dgm:spPr>
      <dgm:t>
        <a:bodyPr/>
        <a:lstStyle/>
        <a:p>
          <a:endParaRPr lang="en-US"/>
        </a:p>
      </dgm:t>
    </dgm:pt>
    <dgm:pt modelId="{FCEC3652-A5DC-4A73-96A8-3D1AFB64C104}" type="pres">
      <dgm:prSet presAssocID="{BDDF1FEB-8ADC-49B7-A7D7-821F11B0A57F}" presName="sibTrans" presStyleCnt="0"/>
      <dgm:spPr/>
    </dgm:pt>
    <dgm:pt modelId="{618D2929-07BA-4451-A902-D672183A6BA6}" type="pres">
      <dgm:prSet presAssocID="{BDDF1FEB-8ADC-49B7-A7D7-821F11B0A57F}" presName="space" presStyleCnt="0"/>
      <dgm:spPr/>
    </dgm:pt>
    <dgm:pt modelId="{3E27A0D5-6EF6-4870-B81E-C88355117F53}" type="pres">
      <dgm:prSet presAssocID="{30CAB10E-011A-4A87-8970-46B33EC2D668}" presName="composite" presStyleCnt="0"/>
      <dgm:spPr/>
    </dgm:pt>
    <dgm:pt modelId="{57924DF3-E0FA-4713-BEB6-B2A865D6C475}" type="pres">
      <dgm:prSet presAssocID="{30CAB10E-011A-4A87-8970-46B33EC2D668}" presName="LShape" presStyleLbl="alignNode1" presStyleIdx="8" presStyleCnt="11"/>
      <dgm:spPr>
        <a:xfrm rot="5400000">
          <a:off x="4204730" y="810992"/>
          <a:ext cx="546293" cy="909020"/>
        </a:xfrm>
        <a:prstGeom prst="corner">
          <a:avLst>
            <a:gd name="adj1" fmla="val 16120"/>
            <a:gd name="adj2" fmla="val 16110"/>
          </a:avLst>
        </a:prstGeom>
        <a:solidFill>
          <a:srgbClr val="C0504D">
            <a:hueOff val="3745215"/>
            <a:satOff val="-4671"/>
            <a:lumOff val="1098"/>
            <a:alphaOff val="0"/>
          </a:srgbClr>
        </a:solidFill>
        <a:ln w="25400" cap="flat" cmpd="sng" algn="ctr">
          <a:solidFill>
            <a:srgbClr val="C0504D">
              <a:hueOff val="3745215"/>
              <a:satOff val="-4671"/>
              <a:lumOff val="1098"/>
              <a:alphaOff val="0"/>
            </a:srgbClr>
          </a:solidFill>
          <a:prstDash val="solid"/>
        </a:ln>
        <a:effectLst/>
      </dgm:spPr>
      <dgm:t>
        <a:bodyPr/>
        <a:lstStyle/>
        <a:p>
          <a:endParaRPr lang="en-US"/>
        </a:p>
      </dgm:t>
    </dgm:pt>
    <dgm:pt modelId="{C2BE73AA-A7DB-49A3-9C8F-837EA9803E7C}" type="pres">
      <dgm:prSet presAssocID="{30CAB10E-011A-4A87-8970-46B33EC2D668}" presName="ParentText" presStyleLbl="revTx" presStyleIdx="4" presStyleCnt="6">
        <dgm:presLayoutVars>
          <dgm:chMax val="0"/>
          <dgm:chPref val="0"/>
          <dgm:bulletEnabled val="1"/>
        </dgm:presLayoutVars>
      </dgm:prSet>
      <dgm:spPr>
        <a:prstGeom prst="rect">
          <a:avLst/>
        </a:prstGeom>
      </dgm:spPr>
      <dgm:t>
        <a:bodyPr/>
        <a:lstStyle/>
        <a:p>
          <a:endParaRPr lang="en-US"/>
        </a:p>
      </dgm:t>
    </dgm:pt>
    <dgm:pt modelId="{C543042B-3656-487E-80B9-1519F913AEA8}" type="pres">
      <dgm:prSet presAssocID="{30CAB10E-011A-4A87-8970-46B33EC2D668}" presName="Triangle" presStyleLbl="alignNode1" presStyleIdx="9" presStyleCnt="11"/>
      <dgm:spPr>
        <a:xfrm>
          <a:off x="4779366" y="744068"/>
          <a:ext cx="154843" cy="154843"/>
        </a:xfrm>
        <a:prstGeom prst="triangle">
          <a:avLst>
            <a:gd name="adj" fmla="val 100000"/>
          </a:avLst>
        </a:prstGeom>
        <a:solidFill>
          <a:srgbClr val="C0504D">
            <a:hueOff val="4213367"/>
            <a:satOff val="-5255"/>
            <a:lumOff val="1236"/>
            <a:alphaOff val="0"/>
          </a:srgbClr>
        </a:solidFill>
        <a:ln w="25400" cap="flat" cmpd="sng" algn="ctr">
          <a:solidFill>
            <a:srgbClr val="C0504D">
              <a:hueOff val="4213367"/>
              <a:satOff val="-5255"/>
              <a:lumOff val="1236"/>
              <a:alphaOff val="0"/>
            </a:srgbClr>
          </a:solidFill>
          <a:prstDash val="solid"/>
        </a:ln>
        <a:effectLst/>
      </dgm:spPr>
      <dgm:t>
        <a:bodyPr/>
        <a:lstStyle/>
        <a:p>
          <a:endParaRPr lang="en-US"/>
        </a:p>
      </dgm:t>
    </dgm:pt>
    <dgm:pt modelId="{6AD799D1-6AEE-4B28-B424-41823A97363A}" type="pres">
      <dgm:prSet presAssocID="{56B44672-47B5-4F62-830A-2927597ABCBC}" presName="sibTrans" presStyleCnt="0"/>
      <dgm:spPr/>
    </dgm:pt>
    <dgm:pt modelId="{1EC73C46-E560-4704-ACE0-1A3F62BE5D16}" type="pres">
      <dgm:prSet presAssocID="{56B44672-47B5-4F62-830A-2927597ABCBC}" presName="space" presStyleCnt="0"/>
      <dgm:spPr/>
    </dgm:pt>
    <dgm:pt modelId="{7C97E000-D4D4-4FA7-9649-45B5F709C29C}" type="pres">
      <dgm:prSet presAssocID="{D08BB2E2-A033-45C0-84F0-A9B66B1870F5}" presName="composite" presStyleCnt="0"/>
      <dgm:spPr/>
    </dgm:pt>
    <dgm:pt modelId="{B6166DEB-53E8-4464-82E4-BE7D2E0EE78C}" type="pres">
      <dgm:prSet presAssocID="{D08BB2E2-A033-45C0-84F0-A9B66B1870F5}" presName="LShape" presStyleLbl="alignNode1" presStyleIdx="10" presStyleCnt="11"/>
      <dgm:spPr>
        <a:xfrm rot="5400000">
          <a:off x="5209390" y="562388"/>
          <a:ext cx="546293" cy="909020"/>
        </a:xfrm>
        <a:prstGeom prst="corner">
          <a:avLst>
            <a:gd name="adj1" fmla="val 16120"/>
            <a:gd name="adj2" fmla="val 16110"/>
          </a:avLst>
        </a:prstGeom>
        <a:solidFill>
          <a:srgbClr val="C0504D">
            <a:hueOff val="4681519"/>
            <a:satOff val="-5839"/>
            <a:lumOff val="1373"/>
            <a:alphaOff val="0"/>
          </a:srgbClr>
        </a:solidFill>
        <a:ln w="25400" cap="flat" cmpd="sng" algn="ctr">
          <a:solidFill>
            <a:srgbClr val="C0504D">
              <a:hueOff val="4681519"/>
              <a:satOff val="-5839"/>
              <a:lumOff val="1373"/>
              <a:alphaOff val="0"/>
            </a:srgbClr>
          </a:solidFill>
          <a:prstDash val="solid"/>
        </a:ln>
        <a:effectLst/>
      </dgm:spPr>
      <dgm:t>
        <a:bodyPr/>
        <a:lstStyle/>
        <a:p>
          <a:endParaRPr lang="en-US"/>
        </a:p>
      </dgm:t>
    </dgm:pt>
    <dgm:pt modelId="{C261CD5A-9DAF-4F87-BBAD-F6358A27DF87}" type="pres">
      <dgm:prSet presAssocID="{D08BB2E2-A033-45C0-84F0-A9B66B1870F5}" presName="ParentText" presStyleLbl="revTx" presStyleIdx="5" presStyleCnt="6">
        <dgm:presLayoutVars>
          <dgm:chMax val="0"/>
          <dgm:chPref val="0"/>
          <dgm:bulletEnabled val="1"/>
        </dgm:presLayoutVars>
      </dgm:prSet>
      <dgm:spPr>
        <a:prstGeom prst="rect">
          <a:avLst/>
        </a:prstGeom>
      </dgm:spPr>
      <dgm:t>
        <a:bodyPr/>
        <a:lstStyle/>
        <a:p>
          <a:endParaRPr lang="en-US"/>
        </a:p>
      </dgm:t>
    </dgm:pt>
  </dgm:ptLst>
  <dgm:cxnLst>
    <dgm:cxn modelId="{51E7FDBC-7907-4890-A105-D712468F0EDE}" type="presOf" srcId="{4F155024-3CA1-4A5D-987A-DF17A316FBFE}" destId="{E2D6607D-92A7-497B-91B9-823F289B898E}" srcOrd="0" destOrd="0" presId="urn:microsoft.com/office/officeart/2009/3/layout/StepUpProcess"/>
    <dgm:cxn modelId="{71836CD4-7F5C-492F-A092-4D29FF3BF630}" type="presOf" srcId="{41F070DD-32F2-4E78-B930-4E5155D224CB}" destId="{A9B6B234-FCCD-4A53-BD66-3FF973FC9D99}" srcOrd="0" destOrd="0" presId="urn:microsoft.com/office/officeart/2009/3/layout/StepUpProcess"/>
    <dgm:cxn modelId="{99136517-8E74-40B1-94C5-CAA6DEC78929}" srcId="{DC15BD0A-AF03-4DF5-99A5-6334E2CF009B}" destId="{4F155024-3CA1-4A5D-987A-DF17A316FBFE}" srcOrd="2" destOrd="0" parTransId="{233A0225-DA1C-443B-B9F9-3E3DEDF6B84F}" sibTransId="{D542B6BB-C9D2-41C5-875B-A1DF3C55261D}"/>
    <dgm:cxn modelId="{9E0FA09B-5A8F-4154-AD60-5017D3042D67}" type="presOf" srcId="{30CAB10E-011A-4A87-8970-46B33EC2D668}" destId="{C2BE73AA-A7DB-49A3-9C8F-837EA9803E7C}" srcOrd="0" destOrd="0" presId="urn:microsoft.com/office/officeart/2009/3/layout/StepUpProcess"/>
    <dgm:cxn modelId="{E1D7336D-982C-4518-9BDC-6D700601A983}" type="presOf" srcId="{D08BB2E2-A033-45C0-84F0-A9B66B1870F5}" destId="{C261CD5A-9DAF-4F87-BBAD-F6358A27DF87}" srcOrd="0" destOrd="0" presId="urn:microsoft.com/office/officeart/2009/3/layout/StepUpProcess"/>
    <dgm:cxn modelId="{544121EB-7542-46AF-9C4C-CCB12A349DFA}" type="presOf" srcId="{B5322256-8EFD-4877-ABEA-5DA4810235FE}" destId="{6AA6283F-69E6-49BA-A827-AA917A8C6DFC}" srcOrd="0" destOrd="0" presId="urn:microsoft.com/office/officeart/2009/3/layout/StepUpProcess"/>
    <dgm:cxn modelId="{9480A9D1-79D6-46AD-A068-2CE1CDAA3031}" type="presOf" srcId="{DC15BD0A-AF03-4DF5-99A5-6334E2CF009B}" destId="{8F1E43E7-C9BD-4639-B2C6-55F722105C19}" srcOrd="0" destOrd="0" presId="urn:microsoft.com/office/officeart/2009/3/layout/StepUpProcess"/>
    <dgm:cxn modelId="{AB02A77A-AD5C-43B6-A695-20BE657454E3}" type="presOf" srcId="{178C5CAF-7244-400F-8EAA-A8B6CA4F7A70}" destId="{2E545521-2A75-470A-B83E-83840EE5EE71}" srcOrd="0" destOrd="0" presId="urn:microsoft.com/office/officeart/2009/3/layout/StepUpProcess"/>
    <dgm:cxn modelId="{0B935020-B795-4BBC-BB93-2B767ACDAB3E}" srcId="{DC15BD0A-AF03-4DF5-99A5-6334E2CF009B}" destId="{B5322256-8EFD-4877-ABEA-5DA4810235FE}" srcOrd="0" destOrd="0" parTransId="{21543FA6-2648-4B21-9C52-D13BE57DBC8B}" sibTransId="{C505E411-2AD2-47E5-9B8D-BBACF6777BD3}"/>
    <dgm:cxn modelId="{57E1AEAE-98CA-4B94-AA1E-BE08BD50CB1D}" srcId="{DC15BD0A-AF03-4DF5-99A5-6334E2CF009B}" destId="{178C5CAF-7244-400F-8EAA-A8B6CA4F7A70}" srcOrd="1" destOrd="0" parTransId="{52B8E7C3-55B2-4163-A67C-759A63D54667}" sibTransId="{DDDDD54D-D3F2-4312-85B3-E9189949B8AB}"/>
    <dgm:cxn modelId="{4E9C43D3-D586-4791-B270-C93BF35BDCE5}" srcId="{DC15BD0A-AF03-4DF5-99A5-6334E2CF009B}" destId="{41F070DD-32F2-4E78-B930-4E5155D224CB}" srcOrd="3" destOrd="0" parTransId="{ECB09858-B54F-4EA2-967A-CAB6D5562853}" sibTransId="{BDDF1FEB-8ADC-49B7-A7D7-821F11B0A57F}"/>
    <dgm:cxn modelId="{65956497-9F2F-47A9-BFD6-C3FCF86F6D52}" srcId="{DC15BD0A-AF03-4DF5-99A5-6334E2CF009B}" destId="{30CAB10E-011A-4A87-8970-46B33EC2D668}" srcOrd="4" destOrd="0" parTransId="{D858BC61-11D6-45AE-825E-7C5FF607CA5C}" sibTransId="{56B44672-47B5-4F62-830A-2927597ABCBC}"/>
    <dgm:cxn modelId="{B261ABD8-9F23-4AA7-958B-0BEE12ADAE5E}" srcId="{DC15BD0A-AF03-4DF5-99A5-6334E2CF009B}" destId="{D08BB2E2-A033-45C0-84F0-A9B66B1870F5}" srcOrd="5" destOrd="0" parTransId="{CD589FA1-1C51-4E1D-99F5-7F78799B107C}" sibTransId="{47C688D6-127F-486D-8CD2-430DA8C00FD1}"/>
    <dgm:cxn modelId="{1207724B-860B-418A-B23A-C0942EED2E57}" type="presParOf" srcId="{8F1E43E7-C9BD-4639-B2C6-55F722105C19}" destId="{9F351CDD-BB6B-4322-A45D-C7C0BC690CB4}" srcOrd="0" destOrd="0" presId="urn:microsoft.com/office/officeart/2009/3/layout/StepUpProcess"/>
    <dgm:cxn modelId="{19F7F34E-3DAC-4ED9-8013-2275ED569D84}" type="presParOf" srcId="{9F351CDD-BB6B-4322-A45D-C7C0BC690CB4}" destId="{D1AE7A45-B4FD-4E6A-B840-448A0E7D5D5C}" srcOrd="0" destOrd="0" presId="urn:microsoft.com/office/officeart/2009/3/layout/StepUpProcess"/>
    <dgm:cxn modelId="{DE5CC279-B872-41C8-B097-265C9BE7A6C9}" type="presParOf" srcId="{9F351CDD-BB6B-4322-A45D-C7C0BC690CB4}" destId="{6AA6283F-69E6-49BA-A827-AA917A8C6DFC}" srcOrd="1" destOrd="0" presId="urn:microsoft.com/office/officeart/2009/3/layout/StepUpProcess"/>
    <dgm:cxn modelId="{9961670E-B603-49F5-93F2-10F4918EE23F}" type="presParOf" srcId="{9F351CDD-BB6B-4322-A45D-C7C0BC690CB4}" destId="{02AA049E-7023-4D1C-9667-2AC6AD000898}" srcOrd="2" destOrd="0" presId="urn:microsoft.com/office/officeart/2009/3/layout/StepUpProcess"/>
    <dgm:cxn modelId="{8B846563-ACD8-4DAD-93CE-38559663D49A}" type="presParOf" srcId="{8F1E43E7-C9BD-4639-B2C6-55F722105C19}" destId="{E1ABC404-C702-4339-8B8E-1726C6672A8A}" srcOrd="1" destOrd="0" presId="urn:microsoft.com/office/officeart/2009/3/layout/StepUpProcess"/>
    <dgm:cxn modelId="{AF8A99FD-1E31-4B5D-B936-E4AE0E5231C1}" type="presParOf" srcId="{E1ABC404-C702-4339-8B8E-1726C6672A8A}" destId="{75DAF08E-4BE6-4FD6-B463-B078B3C4DA79}" srcOrd="0" destOrd="0" presId="urn:microsoft.com/office/officeart/2009/3/layout/StepUpProcess"/>
    <dgm:cxn modelId="{C6C92FB5-E6E3-4135-86BC-C1862DEFEA3D}" type="presParOf" srcId="{8F1E43E7-C9BD-4639-B2C6-55F722105C19}" destId="{E523272F-9293-448F-A0B7-70A0FAD769D5}" srcOrd="2" destOrd="0" presId="urn:microsoft.com/office/officeart/2009/3/layout/StepUpProcess"/>
    <dgm:cxn modelId="{16740CF8-FA88-4422-B00A-71D6E3A44FDD}" type="presParOf" srcId="{E523272F-9293-448F-A0B7-70A0FAD769D5}" destId="{41CD2B5F-9437-4149-BE68-94DCC25F3B14}" srcOrd="0" destOrd="0" presId="urn:microsoft.com/office/officeart/2009/3/layout/StepUpProcess"/>
    <dgm:cxn modelId="{E4D2DF95-3F2F-4653-A188-8EE83F37165D}" type="presParOf" srcId="{E523272F-9293-448F-A0B7-70A0FAD769D5}" destId="{2E545521-2A75-470A-B83E-83840EE5EE71}" srcOrd="1" destOrd="0" presId="urn:microsoft.com/office/officeart/2009/3/layout/StepUpProcess"/>
    <dgm:cxn modelId="{9EB36894-82D4-4408-82FB-01D4A1348DC3}" type="presParOf" srcId="{E523272F-9293-448F-A0B7-70A0FAD769D5}" destId="{C12563B2-4421-495C-AD69-E0CEBD24D600}" srcOrd="2" destOrd="0" presId="urn:microsoft.com/office/officeart/2009/3/layout/StepUpProcess"/>
    <dgm:cxn modelId="{2C0966F1-AED9-4B99-9AF2-D44BBBB1B82C}" type="presParOf" srcId="{8F1E43E7-C9BD-4639-B2C6-55F722105C19}" destId="{7D61B56A-4A9E-4064-9C67-E795427599F1}" srcOrd="3" destOrd="0" presId="urn:microsoft.com/office/officeart/2009/3/layout/StepUpProcess"/>
    <dgm:cxn modelId="{598C946F-F697-4EDD-901E-F4E9D88EBA3A}" type="presParOf" srcId="{7D61B56A-4A9E-4064-9C67-E795427599F1}" destId="{BA50BC90-0234-437F-83C3-CCC3DAFC5313}" srcOrd="0" destOrd="0" presId="urn:microsoft.com/office/officeart/2009/3/layout/StepUpProcess"/>
    <dgm:cxn modelId="{B39BD263-50E4-4F3A-AB59-6210A26783E1}" type="presParOf" srcId="{8F1E43E7-C9BD-4639-B2C6-55F722105C19}" destId="{92B65141-C085-49D3-AF39-6B69FE1D3A24}" srcOrd="4" destOrd="0" presId="urn:microsoft.com/office/officeart/2009/3/layout/StepUpProcess"/>
    <dgm:cxn modelId="{1EA22A73-3FB4-4225-B98F-58E61441811A}" type="presParOf" srcId="{92B65141-C085-49D3-AF39-6B69FE1D3A24}" destId="{D363AAFA-AA8B-456A-9429-7DC352D6D97B}" srcOrd="0" destOrd="0" presId="urn:microsoft.com/office/officeart/2009/3/layout/StepUpProcess"/>
    <dgm:cxn modelId="{390A9B11-99A8-4853-9E86-41A574D629E0}" type="presParOf" srcId="{92B65141-C085-49D3-AF39-6B69FE1D3A24}" destId="{E2D6607D-92A7-497B-91B9-823F289B898E}" srcOrd="1" destOrd="0" presId="urn:microsoft.com/office/officeart/2009/3/layout/StepUpProcess"/>
    <dgm:cxn modelId="{A2B84AEA-0999-429E-A9F2-37E100C08DA6}" type="presParOf" srcId="{92B65141-C085-49D3-AF39-6B69FE1D3A24}" destId="{19AA3D73-1019-4233-A33A-71B117F88FBB}" srcOrd="2" destOrd="0" presId="urn:microsoft.com/office/officeart/2009/3/layout/StepUpProcess"/>
    <dgm:cxn modelId="{7971E316-075B-4864-9EB0-38E8592AE11F}" type="presParOf" srcId="{8F1E43E7-C9BD-4639-B2C6-55F722105C19}" destId="{B8B895E3-926F-4AB9-8E3F-085B6A854EE1}" srcOrd="5" destOrd="0" presId="urn:microsoft.com/office/officeart/2009/3/layout/StepUpProcess"/>
    <dgm:cxn modelId="{1F530572-3DA6-4E5E-815E-25B124FF2145}" type="presParOf" srcId="{B8B895E3-926F-4AB9-8E3F-085B6A854EE1}" destId="{DC9D05EF-9C63-4F17-83AD-EBDF2973F8D3}" srcOrd="0" destOrd="0" presId="urn:microsoft.com/office/officeart/2009/3/layout/StepUpProcess"/>
    <dgm:cxn modelId="{BEBF9E4B-304F-4769-8A86-319BFD70A3BA}" type="presParOf" srcId="{8F1E43E7-C9BD-4639-B2C6-55F722105C19}" destId="{E6922423-6BC7-486F-B0EC-7D164C2123A2}" srcOrd="6" destOrd="0" presId="urn:microsoft.com/office/officeart/2009/3/layout/StepUpProcess"/>
    <dgm:cxn modelId="{0643EC61-8A10-43B1-96D5-469637E294C8}" type="presParOf" srcId="{E6922423-6BC7-486F-B0EC-7D164C2123A2}" destId="{B7F75710-0B09-4DE2-A478-0932C8C622DE}" srcOrd="0" destOrd="0" presId="urn:microsoft.com/office/officeart/2009/3/layout/StepUpProcess"/>
    <dgm:cxn modelId="{4553F5A1-0254-4CE4-A348-9E00D903F296}" type="presParOf" srcId="{E6922423-6BC7-486F-B0EC-7D164C2123A2}" destId="{A9B6B234-FCCD-4A53-BD66-3FF973FC9D99}" srcOrd="1" destOrd="0" presId="urn:microsoft.com/office/officeart/2009/3/layout/StepUpProcess"/>
    <dgm:cxn modelId="{B35F3324-4C6B-4F22-A675-FF233C74B6AF}" type="presParOf" srcId="{E6922423-6BC7-486F-B0EC-7D164C2123A2}" destId="{21FA4FC2-4E90-42B4-A2F9-4330F8858751}" srcOrd="2" destOrd="0" presId="urn:microsoft.com/office/officeart/2009/3/layout/StepUpProcess"/>
    <dgm:cxn modelId="{CBBE51C9-D52F-4CA0-8A82-DE665EBBBFF2}" type="presParOf" srcId="{8F1E43E7-C9BD-4639-B2C6-55F722105C19}" destId="{FCEC3652-A5DC-4A73-96A8-3D1AFB64C104}" srcOrd="7" destOrd="0" presId="urn:microsoft.com/office/officeart/2009/3/layout/StepUpProcess"/>
    <dgm:cxn modelId="{A94D1AFC-F124-428D-B506-784F1A05FC85}" type="presParOf" srcId="{FCEC3652-A5DC-4A73-96A8-3D1AFB64C104}" destId="{618D2929-07BA-4451-A902-D672183A6BA6}" srcOrd="0" destOrd="0" presId="urn:microsoft.com/office/officeart/2009/3/layout/StepUpProcess"/>
    <dgm:cxn modelId="{F4BA2542-433F-4DD5-B0CB-8A832122A2D0}" type="presParOf" srcId="{8F1E43E7-C9BD-4639-B2C6-55F722105C19}" destId="{3E27A0D5-6EF6-4870-B81E-C88355117F53}" srcOrd="8" destOrd="0" presId="urn:microsoft.com/office/officeart/2009/3/layout/StepUpProcess"/>
    <dgm:cxn modelId="{D495A723-C079-4B09-B01F-F22240B062F5}" type="presParOf" srcId="{3E27A0D5-6EF6-4870-B81E-C88355117F53}" destId="{57924DF3-E0FA-4713-BEB6-B2A865D6C475}" srcOrd="0" destOrd="0" presId="urn:microsoft.com/office/officeart/2009/3/layout/StepUpProcess"/>
    <dgm:cxn modelId="{BE1947C8-38F5-4F41-8E47-5F857FA22AFF}" type="presParOf" srcId="{3E27A0D5-6EF6-4870-B81E-C88355117F53}" destId="{C2BE73AA-A7DB-49A3-9C8F-837EA9803E7C}" srcOrd="1" destOrd="0" presId="urn:microsoft.com/office/officeart/2009/3/layout/StepUpProcess"/>
    <dgm:cxn modelId="{72D0F315-D82B-4E80-868E-ABEBAE574CF4}" type="presParOf" srcId="{3E27A0D5-6EF6-4870-B81E-C88355117F53}" destId="{C543042B-3656-487E-80B9-1519F913AEA8}" srcOrd="2" destOrd="0" presId="urn:microsoft.com/office/officeart/2009/3/layout/StepUpProcess"/>
    <dgm:cxn modelId="{10166CFE-072D-46A8-ACA2-DD5A3425DF80}" type="presParOf" srcId="{8F1E43E7-C9BD-4639-B2C6-55F722105C19}" destId="{6AD799D1-6AEE-4B28-B424-41823A97363A}" srcOrd="9" destOrd="0" presId="urn:microsoft.com/office/officeart/2009/3/layout/StepUpProcess"/>
    <dgm:cxn modelId="{055DA0C9-5106-49EB-B641-E0A1EB6FA192}" type="presParOf" srcId="{6AD799D1-6AEE-4B28-B424-41823A97363A}" destId="{1EC73C46-E560-4704-ACE0-1A3F62BE5D16}" srcOrd="0" destOrd="0" presId="urn:microsoft.com/office/officeart/2009/3/layout/StepUpProcess"/>
    <dgm:cxn modelId="{EFFC6803-4F45-49BE-85A8-AD04D3DED879}" type="presParOf" srcId="{8F1E43E7-C9BD-4639-B2C6-55F722105C19}" destId="{7C97E000-D4D4-4FA7-9649-45B5F709C29C}" srcOrd="10" destOrd="0" presId="urn:microsoft.com/office/officeart/2009/3/layout/StepUpProcess"/>
    <dgm:cxn modelId="{1431F486-29D1-4285-9F46-833C1E962F89}" type="presParOf" srcId="{7C97E000-D4D4-4FA7-9649-45B5F709C29C}" destId="{B6166DEB-53E8-4464-82E4-BE7D2E0EE78C}" srcOrd="0" destOrd="0" presId="urn:microsoft.com/office/officeart/2009/3/layout/StepUpProcess"/>
    <dgm:cxn modelId="{ED91243D-7976-425D-9572-9ED414C188FB}" type="presParOf" srcId="{7C97E000-D4D4-4FA7-9649-45B5F709C29C}" destId="{C261CD5A-9DAF-4F87-BBAD-F6358A27DF87}"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AE7A45-B4FD-4E6A-B840-448A0E7D5D5C}">
      <dsp:nvSpPr>
        <dsp:cNvPr id="0" name=""/>
        <dsp:cNvSpPr/>
      </dsp:nvSpPr>
      <dsp:spPr>
        <a:xfrm rot="5400000">
          <a:off x="323148" y="2238279"/>
          <a:ext cx="967715" cy="1610256"/>
        </a:xfrm>
        <a:prstGeom prst="corner">
          <a:avLst>
            <a:gd name="adj1" fmla="val 16120"/>
            <a:gd name="adj2" fmla="val 16110"/>
          </a:avLst>
        </a:prstGeom>
        <a:solidFill>
          <a:srgbClr val="C0504D">
            <a:hueOff val="0"/>
            <a:satOff val="0"/>
            <a:lumOff val="0"/>
            <a:alphaOff val="0"/>
          </a:srgbClr>
        </a:solidFill>
        <a:ln w="25400" cap="flat" cmpd="sng" algn="ctr">
          <a:solidFill>
            <a:srgbClr val="C0504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A6283F-69E6-49BA-A827-AA917A8C6DFC}">
      <dsp:nvSpPr>
        <dsp:cNvPr id="0" name=""/>
        <dsp:cNvSpPr/>
      </dsp:nvSpPr>
      <dsp:spPr>
        <a:xfrm>
          <a:off x="161612" y="2719399"/>
          <a:ext cx="1453748" cy="1274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a:solidFill>
                <a:sysClr val="windowText" lastClr="000000">
                  <a:hueOff val="0"/>
                  <a:satOff val="0"/>
                  <a:lumOff val="0"/>
                  <a:alphaOff val="0"/>
                </a:sysClr>
              </a:solidFill>
              <a:latin typeface="Calibri"/>
              <a:ea typeface="+mn-ea"/>
              <a:cs typeface="+mn-cs"/>
            </a:rPr>
            <a:t>Step 1: Data Governance team</a:t>
          </a:r>
        </a:p>
      </dsp:txBody>
      <dsp:txXfrm>
        <a:off x="161612" y="2719399"/>
        <a:ext cx="1453748" cy="1274295"/>
      </dsp:txXfrm>
    </dsp:sp>
    <dsp:sp modelId="{02AA049E-7023-4D1C-9667-2AC6AD000898}">
      <dsp:nvSpPr>
        <dsp:cNvPr id="0" name=""/>
        <dsp:cNvSpPr/>
      </dsp:nvSpPr>
      <dsp:spPr>
        <a:xfrm>
          <a:off x="1341069" y="2119730"/>
          <a:ext cx="274292" cy="274292"/>
        </a:xfrm>
        <a:prstGeom prst="triangle">
          <a:avLst>
            <a:gd name="adj" fmla="val 100000"/>
          </a:avLst>
        </a:prstGeom>
        <a:solidFill>
          <a:srgbClr val="C0504D">
            <a:hueOff val="468152"/>
            <a:satOff val="-584"/>
            <a:lumOff val="137"/>
            <a:alphaOff val="0"/>
          </a:srgbClr>
        </a:solidFill>
        <a:ln w="25400" cap="flat" cmpd="sng" algn="ctr">
          <a:solidFill>
            <a:srgbClr val="C0504D">
              <a:hueOff val="468152"/>
              <a:satOff val="-584"/>
              <a:lumOff val="137"/>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CD2B5F-9437-4149-BE68-94DCC25F3B14}">
      <dsp:nvSpPr>
        <dsp:cNvPr id="0" name=""/>
        <dsp:cNvSpPr/>
      </dsp:nvSpPr>
      <dsp:spPr>
        <a:xfrm rot="5400000">
          <a:off x="2102820" y="1797897"/>
          <a:ext cx="967715" cy="1610256"/>
        </a:xfrm>
        <a:prstGeom prst="corner">
          <a:avLst>
            <a:gd name="adj1" fmla="val 16120"/>
            <a:gd name="adj2" fmla="val 16110"/>
          </a:avLst>
        </a:prstGeom>
        <a:solidFill>
          <a:srgbClr val="C0504D">
            <a:hueOff val="936304"/>
            <a:satOff val="-1168"/>
            <a:lumOff val="275"/>
            <a:alphaOff val="0"/>
          </a:srgbClr>
        </a:solidFill>
        <a:ln w="25400" cap="flat" cmpd="sng" algn="ctr">
          <a:solidFill>
            <a:srgbClr val="C0504D">
              <a:hueOff val="936304"/>
              <a:satOff val="-1168"/>
              <a:lumOff val="275"/>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545521-2A75-470A-B83E-83840EE5EE71}">
      <dsp:nvSpPr>
        <dsp:cNvPr id="0" name=""/>
        <dsp:cNvSpPr/>
      </dsp:nvSpPr>
      <dsp:spPr>
        <a:xfrm>
          <a:off x="1941284" y="2279017"/>
          <a:ext cx="1453748" cy="1274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a:solidFill>
                <a:sysClr val="windowText" lastClr="000000">
                  <a:hueOff val="0"/>
                  <a:satOff val="0"/>
                  <a:lumOff val="0"/>
                  <a:alphaOff val="0"/>
                </a:sysClr>
              </a:solidFill>
              <a:latin typeface="Calibri"/>
              <a:ea typeface="+mn-ea"/>
              <a:cs typeface="+mn-cs"/>
            </a:rPr>
            <a:t>Step 2: Self Assessment</a:t>
          </a:r>
        </a:p>
      </dsp:txBody>
      <dsp:txXfrm>
        <a:off x="1941284" y="2279017"/>
        <a:ext cx="1453748" cy="1274295"/>
      </dsp:txXfrm>
    </dsp:sp>
    <dsp:sp modelId="{C12563B2-4421-495C-AD69-E0CEBD24D600}">
      <dsp:nvSpPr>
        <dsp:cNvPr id="0" name=""/>
        <dsp:cNvSpPr/>
      </dsp:nvSpPr>
      <dsp:spPr>
        <a:xfrm>
          <a:off x="3120741" y="1679349"/>
          <a:ext cx="274292" cy="274292"/>
        </a:xfrm>
        <a:prstGeom prst="triangle">
          <a:avLst>
            <a:gd name="adj" fmla="val 100000"/>
          </a:avLst>
        </a:prstGeom>
        <a:solidFill>
          <a:srgbClr val="C0504D">
            <a:hueOff val="1404456"/>
            <a:satOff val="-1752"/>
            <a:lumOff val="412"/>
            <a:alphaOff val="0"/>
          </a:srgbClr>
        </a:solidFill>
        <a:ln w="25400" cap="flat" cmpd="sng" algn="ctr">
          <a:solidFill>
            <a:srgbClr val="C0504D">
              <a:hueOff val="1404456"/>
              <a:satOff val="-1752"/>
              <a:lumOff val="412"/>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63AAFA-AA8B-456A-9429-7DC352D6D97B}">
      <dsp:nvSpPr>
        <dsp:cNvPr id="0" name=""/>
        <dsp:cNvSpPr/>
      </dsp:nvSpPr>
      <dsp:spPr>
        <a:xfrm rot="5400000">
          <a:off x="3882492" y="1357516"/>
          <a:ext cx="967715" cy="1610256"/>
        </a:xfrm>
        <a:prstGeom prst="corner">
          <a:avLst>
            <a:gd name="adj1" fmla="val 16120"/>
            <a:gd name="adj2" fmla="val 16110"/>
          </a:avLst>
        </a:prstGeom>
        <a:solidFill>
          <a:srgbClr val="C0504D">
            <a:hueOff val="1872608"/>
            <a:satOff val="-2336"/>
            <a:lumOff val="549"/>
            <a:alphaOff val="0"/>
          </a:srgbClr>
        </a:solidFill>
        <a:ln w="25400" cap="flat" cmpd="sng" algn="ctr">
          <a:solidFill>
            <a:srgbClr val="C0504D">
              <a:hueOff val="1872608"/>
              <a:satOff val="-2336"/>
              <a:lumOff val="549"/>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D6607D-92A7-497B-91B9-823F289B898E}">
      <dsp:nvSpPr>
        <dsp:cNvPr id="0" name=""/>
        <dsp:cNvSpPr/>
      </dsp:nvSpPr>
      <dsp:spPr>
        <a:xfrm>
          <a:off x="3720957" y="1838635"/>
          <a:ext cx="1453748" cy="1274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a:solidFill>
                <a:sysClr val="windowText" lastClr="000000">
                  <a:hueOff val="0"/>
                  <a:satOff val="0"/>
                  <a:lumOff val="0"/>
                  <a:alphaOff val="0"/>
                </a:sysClr>
              </a:solidFill>
              <a:latin typeface="Calibri"/>
              <a:ea typeface="+mn-ea"/>
              <a:cs typeface="+mn-cs"/>
            </a:rPr>
            <a:t>Step 3: District Landscape(s)</a:t>
          </a:r>
        </a:p>
      </dsp:txBody>
      <dsp:txXfrm>
        <a:off x="3720957" y="1838635"/>
        <a:ext cx="1453748" cy="1274295"/>
      </dsp:txXfrm>
    </dsp:sp>
    <dsp:sp modelId="{19AA3D73-1019-4233-A33A-71B117F88FBB}">
      <dsp:nvSpPr>
        <dsp:cNvPr id="0" name=""/>
        <dsp:cNvSpPr/>
      </dsp:nvSpPr>
      <dsp:spPr>
        <a:xfrm>
          <a:off x="4900413" y="1238967"/>
          <a:ext cx="274292" cy="274292"/>
        </a:xfrm>
        <a:prstGeom prst="triangle">
          <a:avLst>
            <a:gd name="adj" fmla="val 100000"/>
          </a:avLst>
        </a:prstGeom>
        <a:solidFill>
          <a:srgbClr val="C0504D">
            <a:hueOff val="2340759"/>
            <a:satOff val="-2919"/>
            <a:lumOff val="686"/>
            <a:alphaOff val="0"/>
          </a:srgbClr>
        </a:solidFill>
        <a:ln w="25400" cap="flat" cmpd="sng" algn="ctr">
          <a:solidFill>
            <a:srgbClr val="C0504D">
              <a:hueOff val="2340759"/>
              <a:satOff val="-2919"/>
              <a:lumOff val="686"/>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F75710-0B09-4DE2-A478-0932C8C622DE}">
      <dsp:nvSpPr>
        <dsp:cNvPr id="0" name=""/>
        <dsp:cNvSpPr/>
      </dsp:nvSpPr>
      <dsp:spPr>
        <a:xfrm rot="5400000">
          <a:off x="5662164" y="917134"/>
          <a:ext cx="967715" cy="1610256"/>
        </a:xfrm>
        <a:prstGeom prst="corner">
          <a:avLst>
            <a:gd name="adj1" fmla="val 16120"/>
            <a:gd name="adj2" fmla="val 16110"/>
          </a:avLst>
        </a:prstGeom>
        <a:solidFill>
          <a:srgbClr val="C0504D">
            <a:hueOff val="2808911"/>
            <a:satOff val="-3503"/>
            <a:lumOff val="824"/>
            <a:alphaOff val="0"/>
          </a:srgbClr>
        </a:solidFill>
        <a:ln w="25400" cap="flat" cmpd="sng" algn="ctr">
          <a:solidFill>
            <a:srgbClr val="C0504D">
              <a:hueOff val="2808911"/>
              <a:satOff val="-3503"/>
              <a:lumOff val="824"/>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B6B234-FCCD-4A53-BD66-3FF973FC9D99}">
      <dsp:nvSpPr>
        <dsp:cNvPr id="0" name=""/>
        <dsp:cNvSpPr/>
      </dsp:nvSpPr>
      <dsp:spPr>
        <a:xfrm>
          <a:off x="5500629" y="1398254"/>
          <a:ext cx="1453748" cy="1274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a:solidFill>
                <a:sysClr val="windowText" lastClr="000000">
                  <a:hueOff val="0"/>
                  <a:satOff val="0"/>
                  <a:lumOff val="0"/>
                  <a:alphaOff val="0"/>
                </a:sysClr>
              </a:solidFill>
              <a:latin typeface="Calibri"/>
              <a:ea typeface="+mn-ea"/>
              <a:cs typeface="+mn-cs"/>
            </a:rPr>
            <a:t>Step 4: Priority Setting Activity</a:t>
          </a:r>
        </a:p>
      </dsp:txBody>
      <dsp:txXfrm>
        <a:off x="5500629" y="1398254"/>
        <a:ext cx="1453748" cy="1274295"/>
      </dsp:txXfrm>
    </dsp:sp>
    <dsp:sp modelId="{21FA4FC2-4E90-42B4-A2F9-4330F8858751}">
      <dsp:nvSpPr>
        <dsp:cNvPr id="0" name=""/>
        <dsp:cNvSpPr/>
      </dsp:nvSpPr>
      <dsp:spPr>
        <a:xfrm>
          <a:off x="6680085" y="798585"/>
          <a:ext cx="274292" cy="274292"/>
        </a:xfrm>
        <a:prstGeom prst="triangle">
          <a:avLst>
            <a:gd name="adj" fmla="val 100000"/>
          </a:avLst>
        </a:prstGeom>
        <a:solidFill>
          <a:srgbClr val="C0504D">
            <a:hueOff val="3277063"/>
            <a:satOff val="-4087"/>
            <a:lumOff val="961"/>
            <a:alphaOff val="0"/>
          </a:srgbClr>
        </a:solidFill>
        <a:ln w="25400" cap="flat" cmpd="sng" algn="ctr">
          <a:solidFill>
            <a:srgbClr val="C0504D">
              <a:hueOff val="3277063"/>
              <a:satOff val="-4087"/>
              <a:lumOff val="961"/>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924DF3-E0FA-4713-BEB6-B2A865D6C475}">
      <dsp:nvSpPr>
        <dsp:cNvPr id="0" name=""/>
        <dsp:cNvSpPr/>
      </dsp:nvSpPr>
      <dsp:spPr>
        <a:xfrm rot="5400000">
          <a:off x="7441837" y="476752"/>
          <a:ext cx="967715" cy="1610256"/>
        </a:xfrm>
        <a:prstGeom prst="corner">
          <a:avLst>
            <a:gd name="adj1" fmla="val 16120"/>
            <a:gd name="adj2" fmla="val 16110"/>
          </a:avLst>
        </a:prstGeom>
        <a:solidFill>
          <a:srgbClr val="C0504D">
            <a:hueOff val="3745215"/>
            <a:satOff val="-4671"/>
            <a:lumOff val="1098"/>
            <a:alphaOff val="0"/>
          </a:srgbClr>
        </a:solidFill>
        <a:ln w="25400" cap="flat" cmpd="sng" algn="ctr">
          <a:solidFill>
            <a:srgbClr val="C0504D">
              <a:hueOff val="3745215"/>
              <a:satOff val="-4671"/>
              <a:lumOff val="1098"/>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BE73AA-A7DB-49A3-9C8F-837EA9803E7C}">
      <dsp:nvSpPr>
        <dsp:cNvPr id="0" name=""/>
        <dsp:cNvSpPr/>
      </dsp:nvSpPr>
      <dsp:spPr>
        <a:xfrm>
          <a:off x="7280301" y="957872"/>
          <a:ext cx="1453748" cy="1274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a:solidFill>
                <a:sysClr val="windowText" lastClr="000000">
                  <a:hueOff val="0"/>
                  <a:satOff val="0"/>
                  <a:lumOff val="0"/>
                  <a:alphaOff val="0"/>
                </a:sysClr>
              </a:solidFill>
              <a:latin typeface="Calibri"/>
              <a:ea typeface="+mn-ea"/>
              <a:cs typeface="+mn-cs"/>
            </a:rPr>
            <a:t>Step 5: Data Improvement Plan</a:t>
          </a:r>
        </a:p>
      </dsp:txBody>
      <dsp:txXfrm>
        <a:off x="7280301" y="957872"/>
        <a:ext cx="1453748" cy="1274295"/>
      </dsp:txXfrm>
    </dsp:sp>
    <dsp:sp modelId="{C543042B-3656-487E-80B9-1519F913AEA8}">
      <dsp:nvSpPr>
        <dsp:cNvPr id="0" name=""/>
        <dsp:cNvSpPr/>
      </dsp:nvSpPr>
      <dsp:spPr>
        <a:xfrm>
          <a:off x="8459757" y="358204"/>
          <a:ext cx="274292" cy="274292"/>
        </a:xfrm>
        <a:prstGeom prst="triangle">
          <a:avLst>
            <a:gd name="adj" fmla="val 100000"/>
          </a:avLst>
        </a:prstGeom>
        <a:solidFill>
          <a:srgbClr val="C0504D">
            <a:hueOff val="4213367"/>
            <a:satOff val="-5255"/>
            <a:lumOff val="1236"/>
            <a:alphaOff val="0"/>
          </a:srgbClr>
        </a:solidFill>
        <a:ln w="25400" cap="flat" cmpd="sng" algn="ctr">
          <a:solidFill>
            <a:srgbClr val="C0504D">
              <a:hueOff val="4213367"/>
              <a:satOff val="-5255"/>
              <a:lumOff val="1236"/>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166DEB-53E8-4464-82E4-BE7D2E0EE78C}">
      <dsp:nvSpPr>
        <dsp:cNvPr id="0" name=""/>
        <dsp:cNvSpPr/>
      </dsp:nvSpPr>
      <dsp:spPr>
        <a:xfrm rot="5400000">
          <a:off x="9221509" y="36371"/>
          <a:ext cx="967715" cy="1610256"/>
        </a:xfrm>
        <a:prstGeom prst="corner">
          <a:avLst>
            <a:gd name="adj1" fmla="val 16120"/>
            <a:gd name="adj2" fmla="val 16110"/>
          </a:avLst>
        </a:prstGeom>
        <a:solidFill>
          <a:srgbClr val="C0504D">
            <a:hueOff val="4681519"/>
            <a:satOff val="-5839"/>
            <a:lumOff val="1373"/>
            <a:alphaOff val="0"/>
          </a:srgbClr>
        </a:solidFill>
        <a:ln w="25400" cap="flat" cmpd="sng" algn="ctr">
          <a:solidFill>
            <a:srgbClr val="C0504D">
              <a:hueOff val="4681519"/>
              <a:satOff val="-5839"/>
              <a:lumOff val="1373"/>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61CD5A-9DAF-4F87-BBAD-F6358A27DF87}">
      <dsp:nvSpPr>
        <dsp:cNvPr id="0" name=""/>
        <dsp:cNvSpPr/>
      </dsp:nvSpPr>
      <dsp:spPr>
        <a:xfrm>
          <a:off x="9059973" y="517491"/>
          <a:ext cx="1453748" cy="1274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a:solidFill>
                <a:sysClr val="windowText" lastClr="000000">
                  <a:hueOff val="0"/>
                  <a:satOff val="0"/>
                  <a:lumOff val="0"/>
                  <a:alphaOff val="0"/>
                </a:sysClr>
              </a:solidFill>
              <a:latin typeface="Calibri"/>
              <a:ea typeface="+mn-ea"/>
              <a:cs typeface="+mn-cs"/>
            </a:rPr>
            <a:t>Step 6:  Policies and Procedures for Data Systems</a:t>
          </a:r>
        </a:p>
      </dsp:txBody>
      <dsp:txXfrm>
        <a:off x="9059973" y="517491"/>
        <a:ext cx="1453748" cy="1274295"/>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362" cy="465452"/>
          </a:xfrm>
          <a:prstGeom prst="rect">
            <a:avLst/>
          </a:prstGeom>
        </p:spPr>
        <p:txBody>
          <a:bodyPr vert="horz" lIns="90910" tIns="45455" rIns="90910" bIns="45455" rtlCol="0"/>
          <a:lstStyle>
            <a:lvl1pPr algn="l">
              <a:defRPr sz="1200"/>
            </a:lvl1pPr>
          </a:lstStyle>
          <a:p>
            <a:endParaRPr lang="en-US" dirty="0"/>
          </a:p>
        </p:txBody>
      </p:sp>
      <p:sp>
        <p:nvSpPr>
          <p:cNvPr id="3" name="Date Placeholder 2"/>
          <p:cNvSpPr>
            <a:spLocks noGrp="1"/>
          </p:cNvSpPr>
          <p:nvPr>
            <p:ph type="dt" sz="quarter" idx="1"/>
          </p:nvPr>
        </p:nvSpPr>
        <p:spPr>
          <a:xfrm>
            <a:off x="3957067" y="0"/>
            <a:ext cx="3026361" cy="465452"/>
          </a:xfrm>
          <a:prstGeom prst="rect">
            <a:avLst/>
          </a:prstGeom>
        </p:spPr>
        <p:txBody>
          <a:bodyPr vert="horz" lIns="90910" tIns="45455" rIns="90910" bIns="45455" rtlCol="0"/>
          <a:lstStyle>
            <a:lvl1pPr algn="r">
              <a:defRPr sz="1200"/>
            </a:lvl1pPr>
          </a:lstStyle>
          <a:p>
            <a:fld id="{B7025345-ADD3-470B-A922-81E40CEC1F84}" type="datetimeFigureOut">
              <a:rPr lang="en-US" smtClean="0"/>
              <a:t>4/23/2019</a:t>
            </a:fld>
            <a:endParaRPr lang="en-US" dirty="0"/>
          </a:p>
        </p:txBody>
      </p:sp>
      <p:sp>
        <p:nvSpPr>
          <p:cNvPr id="4" name="Footer Placeholder 3"/>
          <p:cNvSpPr>
            <a:spLocks noGrp="1"/>
          </p:cNvSpPr>
          <p:nvPr>
            <p:ph type="ftr" sz="quarter" idx="2"/>
          </p:nvPr>
        </p:nvSpPr>
        <p:spPr>
          <a:xfrm>
            <a:off x="0" y="8818249"/>
            <a:ext cx="3026362" cy="465452"/>
          </a:xfrm>
          <a:prstGeom prst="rect">
            <a:avLst/>
          </a:prstGeom>
        </p:spPr>
        <p:txBody>
          <a:bodyPr vert="horz" lIns="90910" tIns="45455" rIns="90910" bIns="4545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7067" y="8818249"/>
            <a:ext cx="3026361" cy="465452"/>
          </a:xfrm>
          <a:prstGeom prst="rect">
            <a:avLst/>
          </a:prstGeom>
        </p:spPr>
        <p:txBody>
          <a:bodyPr vert="horz" lIns="90910" tIns="45455" rIns="90910" bIns="45455" rtlCol="0" anchor="b"/>
          <a:lstStyle>
            <a:lvl1pPr algn="r">
              <a:defRPr sz="1200"/>
            </a:lvl1pPr>
          </a:lstStyle>
          <a:p>
            <a:fld id="{6F285EC2-65D2-45AC-9954-927A92685872}" type="slidenum">
              <a:rPr lang="en-US" smtClean="0"/>
              <a:t>‹#›</a:t>
            </a:fld>
            <a:endParaRPr lang="en-US" dirty="0"/>
          </a:p>
        </p:txBody>
      </p:sp>
    </p:spTree>
    <p:extLst>
      <p:ext uri="{BB962C8B-B14F-4D97-AF65-F5344CB8AC3E}">
        <p14:creationId xmlns:p14="http://schemas.microsoft.com/office/powerpoint/2010/main" val="496717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8"/>
          </a:xfrm>
          <a:prstGeom prst="rect">
            <a:avLst/>
          </a:prstGeom>
        </p:spPr>
        <p:txBody>
          <a:bodyPr vert="horz" lIns="92955" tIns="46478" rIns="92955" bIns="46478" rtlCol="0"/>
          <a:lstStyle>
            <a:lvl1pPr algn="l">
              <a:defRPr sz="1200"/>
            </a:lvl1pPr>
          </a:lstStyle>
          <a:p>
            <a:endParaRPr lang="en-US" dirty="0"/>
          </a:p>
        </p:txBody>
      </p:sp>
      <p:sp>
        <p:nvSpPr>
          <p:cNvPr id="3" name="Date Placeholder 2"/>
          <p:cNvSpPr>
            <a:spLocks noGrp="1"/>
          </p:cNvSpPr>
          <p:nvPr>
            <p:ph type="dt" idx="1"/>
          </p:nvPr>
        </p:nvSpPr>
        <p:spPr>
          <a:xfrm>
            <a:off x="3956551" y="0"/>
            <a:ext cx="3026833" cy="465798"/>
          </a:xfrm>
          <a:prstGeom prst="rect">
            <a:avLst/>
          </a:prstGeom>
        </p:spPr>
        <p:txBody>
          <a:bodyPr vert="horz" lIns="92955" tIns="46478" rIns="92955" bIns="46478" rtlCol="0"/>
          <a:lstStyle>
            <a:lvl1pPr algn="r">
              <a:defRPr sz="1200"/>
            </a:lvl1pPr>
          </a:lstStyle>
          <a:p>
            <a:fld id="{B555A35B-8228-4FD6-BF3D-32C6E4566C95}" type="datetimeFigureOut">
              <a:rPr lang="en-US" smtClean="0"/>
              <a:t>4/23/2019</a:t>
            </a:fld>
            <a:endParaRPr lang="en-US" dirty="0"/>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2955" tIns="46478" rIns="92955" bIns="46478" rtlCol="0" anchor="ctr"/>
          <a:lstStyle/>
          <a:p>
            <a:endParaRPr lang="en-US" dirty="0"/>
          </a:p>
        </p:txBody>
      </p:sp>
      <p:sp>
        <p:nvSpPr>
          <p:cNvPr id="5" name="Notes Placeholder 4"/>
          <p:cNvSpPr>
            <a:spLocks noGrp="1"/>
          </p:cNvSpPr>
          <p:nvPr>
            <p:ph type="body" sz="quarter" idx="3"/>
          </p:nvPr>
        </p:nvSpPr>
        <p:spPr>
          <a:xfrm>
            <a:off x="698500" y="4467780"/>
            <a:ext cx="5588000" cy="3655457"/>
          </a:xfrm>
          <a:prstGeom prst="rect">
            <a:avLst/>
          </a:prstGeom>
        </p:spPr>
        <p:txBody>
          <a:bodyPr vert="horz" lIns="92955" tIns="46478" rIns="92955" bIns="464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5"/>
            <a:ext cx="3026833" cy="465797"/>
          </a:xfrm>
          <a:prstGeom prst="rect">
            <a:avLst/>
          </a:prstGeom>
        </p:spPr>
        <p:txBody>
          <a:bodyPr vert="horz" lIns="92955" tIns="46478" rIns="92955" bIns="464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1" y="8817905"/>
            <a:ext cx="3026833" cy="465797"/>
          </a:xfrm>
          <a:prstGeom prst="rect">
            <a:avLst/>
          </a:prstGeom>
        </p:spPr>
        <p:txBody>
          <a:bodyPr vert="horz" lIns="92955" tIns="46478" rIns="92955" bIns="46478" rtlCol="0" anchor="b"/>
          <a:lstStyle>
            <a:lvl1pPr algn="r">
              <a:defRPr sz="1200"/>
            </a:lvl1pPr>
          </a:lstStyle>
          <a:p>
            <a:fld id="{6098008F-DB08-4554-A422-21F93A4BCC90}" type="slidenum">
              <a:rPr lang="en-US" smtClean="0"/>
              <a:t>‹#›</a:t>
            </a:fld>
            <a:endParaRPr lang="en-US" dirty="0"/>
          </a:p>
        </p:txBody>
      </p:sp>
    </p:spTree>
    <p:extLst>
      <p:ext uri="{BB962C8B-B14F-4D97-AF65-F5344CB8AC3E}">
        <p14:creationId xmlns:p14="http://schemas.microsoft.com/office/powerpoint/2010/main" val="3871882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0" y="3382860"/>
            <a:ext cx="12192000" cy="34751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36993"/>
            <a:ext cx="12192000" cy="341985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1"/>
          <p:cNvSpPr txBox="1">
            <a:spLocks/>
          </p:cNvSpPr>
          <p:nvPr userDrawn="1"/>
        </p:nvSpPr>
        <p:spPr>
          <a:xfrm>
            <a:off x="539560" y="3378035"/>
            <a:ext cx="11082528" cy="3034229"/>
          </a:xfrm>
          <a:prstGeom prst="rect">
            <a:avLst/>
          </a:prstGeom>
          <a:solidFill>
            <a:schemeClr val="bg1"/>
          </a:solidFill>
          <a:ln>
            <a:no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b="1" i="0" kern="1200">
                <a:solidFill>
                  <a:schemeClr val="tx1"/>
                </a:solidFill>
                <a:latin typeface="Arial" panose="020B0604020202020204" pitchFamily="34" charset="0"/>
                <a:ea typeface="+mj-ea"/>
                <a:cs typeface="Arial" panose="020B0604020202020204" pitchFamily="34" charset="0"/>
              </a:defRPr>
            </a:lvl1pPr>
          </a:lstStyle>
          <a:p>
            <a:pPr algn="l"/>
            <a:endParaRPr lang="en-US" sz="2800" dirty="0"/>
          </a:p>
        </p:txBody>
      </p:sp>
      <p:grpSp>
        <p:nvGrpSpPr>
          <p:cNvPr id="26" name="Group 25"/>
          <p:cNvGrpSpPr/>
          <p:nvPr userDrawn="1"/>
        </p:nvGrpSpPr>
        <p:grpSpPr>
          <a:xfrm>
            <a:off x="6031346" y="5429892"/>
            <a:ext cx="5591048" cy="940126"/>
            <a:chOff x="6031346" y="5429892"/>
            <a:chExt cx="5591048" cy="940126"/>
          </a:xfrm>
        </p:grpSpPr>
        <p:sp>
          <p:nvSpPr>
            <p:cNvPr id="14" name="TextBox 13" descr="2017 Leadership Conference logo"/>
            <p:cNvSpPr txBox="1"/>
            <p:nvPr userDrawn="1"/>
          </p:nvSpPr>
          <p:spPr>
            <a:xfrm>
              <a:off x="6031346" y="5677927"/>
              <a:ext cx="4797206"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2019 OSEP LEADERSHIP</a:t>
              </a:r>
              <a:r>
                <a:rPr lang="en-US" sz="1800" b="1" baseline="0" dirty="0">
                  <a:latin typeface="Arial" panose="020B0604020202020204" pitchFamily="34" charset="0"/>
                  <a:cs typeface="Arial" panose="020B0604020202020204" pitchFamily="34" charset="0"/>
                </a:rPr>
                <a:t> CONFERENCE</a:t>
              </a:r>
              <a:endParaRPr lang="en-US" sz="1800" b="1" dirty="0">
                <a:latin typeface="Arial" panose="020B0604020202020204" pitchFamily="34" charset="0"/>
                <a:cs typeface="Arial" panose="020B0604020202020204" pitchFamily="34" charset="0"/>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6067" y="5429892"/>
              <a:ext cx="886327" cy="940126"/>
            </a:xfrm>
            <a:prstGeom prst="rect">
              <a:avLst/>
            </a:prstGeom>
          </p:spPr>
        </p:pic>
      </p:grpSp>
      <p:sp>
        <p:nvSpPr>
          <p:cNvPr id="16" name="Slide Number Placeholder 5"/>
          <p:cNvSpPr txBox="1">
            <a:spLocks/>
          </p:cNvSpPr>
          <p:nvPr userDrawn="1"/>
        </p:nvSpPr>
        <p:spPr>
          <a:xfrm>
            <a:off x="1906161" y="6004893"/>
            <a:ext cx="369416" cy="365125"/>
          </a:xfrm>
          <a:prstGeom prst="rect">
            <a:avLst/>
          </a:prstGeom>
        </p:spPr>
        <p:txBody>
          <a:bodyPr vert="horz" lIns="91440" tIns="45720" rIns="91440" bIns="45720" rtlCol="0" anchor="ctr"/>
          <a:lstStyle>
            <a:defPPr>
              <a:defRPr lang="en-US"/>
            </a:defPPr>
            <a:lvl1pPr marL="0" algn="l" defTabSz="914400" rtl="0" eaLnBrk="1" latinLnBrk="0" hangingPunct="1">
              <a:defRPr sz="12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17" name="Rectangle 16"/>
          <p:cNvSpPr/>
          <p:nvPr userDrawn="1"/>
        </p:nvSpPr>
        <p:spPr>
          <a:xfrm>
            <a:off x="555373" y="3382862"/>
            <a:ext cx="11081254" cy="2987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userDrawn="1"/>
        </p:nvSpPr>
        <p:spPr>
          <a:xfrm>
            <a:off x="554736" y="479729"/>
            <a:ext cx="11082528" cy="289830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itle 1"/>
          <p:cNvSpPr>
            <a:spLocks noGrp="1"/>
          </p:cNvSpPr>
          <p:nvPr>
            <p:ph type="ctrTitle"/>
          </p:nvPr>
        </p:nvSpPr>
        <p:spPr>
          <a:xfrm>
            <a:off x="558810" y="480047"/>
            <a:ext cx="11073687" cy="2899602"/>
          </a:xfrm>
          <a:noFill/>
          <a:ln>
            <a:noFill/>
          </a:ln>
        </p:spPr>
        <p:txBody>
          <a:bodyPr anchor="b"/>
          <a:lstStyle>
            <a:lvl1pPr algn="l">
              <a:defRPr sz="6000" b="1" baseline="0">
                <a:solidFill>
                  <a:schemeClr val="bg1"/>
                </a:solidFill>
              </a:defRPr>
            </a:lvl1pPr>
          </a:lstStyle>
          <a:p>
            <a:endParaRPr lang="en-US" dirty="0"/>
          </a:p>
        </p:txBody>
      </p:sp>
      <p:sp>
        <p:nvSpPr>
          <p:cNvPr id="33" name="Subtitle 2"/>
          <p:cNvSpPr>
            <a:spLocks noGrp="1"/>
          </p:cNvSpPr>
          <p:nvPr>
            <p:ph type="subTitle" idx="1" hasCustomPrompt="1"/>
          </p:nvPr>
        </p:nvSpPr>
        <p:spPr>
          <a:xfrm>
            <a:off x="554736" y="3395723"/>
            <a:ext cx="11067352" cy="2033756"/>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subtitle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		</a:t>
            </a:r>
          </a:p>
          <a:p>
            <a:r>
              <a:rPr lang="en-US" dirty="0"/>
              <a:t> </a:t>
            </a:r>
          </a:p>
        </p:txBody>
      </p:sp>
      <p:sp>
        <p:nvSpPr>
          <p:cNvPr id="36" name="Subtitle 2"/>
          <p:cNvSpPr txBox="1">
            <a:spLocks/>
          </p:cNvSpPr>
          <p:nvPr userDrawn="1"/>
        </p:nvSpPr>
        <p:spPr>
          <a:xfrm>
            <a:off x="7177912" y="3408585"/>
            <a:ext cx="4444482" cy="18284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37" name="Subtitle 2"/>
          <p:cNvSpPr txBox="1">
            <a:spLocks/>
          </p:cNvSpPr>
          <p:nvPr userDrawn="1"/>
        </p:nvSpPr>
        <p:spPr>
          <a:xfrm>
            <a:off x="7177913" y="3385979"/>
            <a:ext cx="4444482" cy="20435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61" name="Slide Number Placeholder 5"/>
          <p:cNvSpPr>
            <a:spLocks noGrp="1"/>
          </p:cNvSpPr>
          <p:nvPr>
            <p:ph type="sldNum" sz="quarter" idx="4"/>
          </p:nvPr>
        </p:nvSpPr>
        <p:spPr>
          <a:xfrm>
            <a:off x="108578" y="6454451"/>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Tree>
    <p:extLst>
      <p:ext uri="{BB962C8B-B14F-4D97-AF65-F5344CB8AC3E}">
        <p14:creationId xmlns:p14="http://schemas.microsoft.com/office/powerpoint/2010/main" val="273145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lvl1pPr>
              <a:defRPr b="1">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3" name="TextBox 12" descr="2017 Leadership conference logo with two decorate rainbow bars to left of the logo">
            <a:extLst>
              <a:ext uri="{FF2B5EF4-FFF2-40B4-BE49-F238E27FC236}">
                <a16:creationId xmlns:a16="http://schemas.microsoft.com/office/drawing/2014/main" xmlns="" id="{9426763E-ACF2-4BC8-B885-E5E05F59DF29}"/>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4" name="Picture 13">
            <a:extLst>
              <a:ext uri="{FF2B5EF4-FFF2-40B4-BE49-F238E27FC236}">
                <a16:creationId xmlns:a16="http://schemas.microsoft.com/office/drawing/2014/main" xmlns="" id="{AEFE2B50-7D7B-48B4-A19D-EA03E39D3B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5" name="Picture 14">
            <a:extLst>
              <a:ext uri="{FF2B5EF4-FFF2-40B4-BE49-F238E27FC236}">
                <a16:creationId xmlns:a16="http://schemas.microsoft.com/office/drawing/2014/main" xmlns="" id="{50474B2D-8853-431E-BB1B-493B704CB6F9}"/>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6" name="Picture 15">
            <a:extLst>
              <a:ext uri="{FF2B5EF4-FFF2-40B4-BE49-F238E27FC236}">
                <a16:creationId xmlns:a16="http://schemas.microsoft.com/office/drawing/2014/main" xmlns="" id="{2F9536F9-EC52-49B6-AE3A-8381D99DAEAD}"/>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3795014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solidFill>
            <a:schemeClr val="accent5"/>
          </a:solidFill>
        </p:spPr>
        <p:txBody>
          <a:bodyPr vert="eaVert"/>
          <a:lstStyle>
            <a:lvl1pPr>
              <a:defRPr b="1">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3" name="TextBox 12" descr="2017 Leadership conference logo with two decorate rainbow bars to left of the logo">
            <a:extLst>
              <a:ext uri="{FF2B5EF4-FFF2-40B4-BE49-F238E27FC236}">
                <a16:creationId xmlns:a16="http://schemas.microsoft.com/office/drawing/2014/main" xmlns="" id="{2659A0B3-D479-4832-A984-294F79F882FA}"/>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4" name="Picture 13">
            <a:extLst>
              <a:ext uri="{FF2B5EF4-FFF2-40B4-BE49-F238E27FC236}">
                <a16:creationId xmlns:a16="http://schemas.microsoft.com/office/drawing/2014/main" xmlns="" id="{407F0FC1-C94E-4BEE-BA06-01FE1947DD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5" name="Picture 14">
            <a:extLst>
              <a:ext uri="{FF2B5EF4-FFF2-40B4-BE49-F238E27FC236}">
                <a16:creationId xmlns:a16="http://schemas.microsoft.com/office/drawing/2014/main" xmlns="" id="{B2579EC5-351C-419A-9AB3-F5C9A4AA0DBD}"/>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6" name="Picture 15">
            <a:extLst>
              <a:ext uri="{FF2B5EF4-FFF2-40B4-BE49-F238E27FC236}">
                <a16:creationId xmlns:a16="http://schemas.microsoft.com/office/drawing/2014/main" xmlns="" id="{D08A6658-840A-4425-82B9-6023F4752B31}"/>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1092439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13A7CC-61E2-4892-9B7C-2B3E2BE30B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74794E75-3874-4976-B524-7E8A038609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B3DC23D-08C8-48BC-9FFE-ED538897779D}"/>
              </a:ext>
            </a:extLst>
          </p:cNvPr>
          <p:cNvSpPr>
            <a:spLocks noGrp="1"/>
          </p:cNvSpPr>
          <p:nvPr>
            <p:ph type="dt" sz="half" idx="10"/>
          </p:nvPr>
        </p:nvSpPr>
        <p:spPr/>
        <p:txBody>
          <a:bodyPr/>
          <a:lstStyle/>
          <a:p>
            <a:fld id="{6DCFEC46-ADF7-41AE-9BFB-21D631D739BD}" type="datetimeFigureOut">
              <a:rPr lang="en-US" smtClean="0"/>
              <a:t>4/23/2019</a:t>
            </a:fld>
            <a:endParaRPr lang="en-US" dirty="0"/>
          </a:p>
        </p:txBody>
      </p:sp>
      <p:sp>
        <p:nvSpPr>
          <p:cNvPr id="5" name="Footer Placeholder 4">
            <a:extLst>
              <a:ext uri="{FF2B5EF4-FFF2-40B4-BE49-F238E27FC236}">
                <a16:creationId xmlns:a16="http://schemas.microsoft.com/office/drawing/2014/main" xmlns="" id="{A7AA053A-0860-4F20-BB0E-BE1F8679BA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968DCD54-0873-4950-9E10-C3CA4884AB04}"/>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3286335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C506CA-787C-4439-823D-097B86D39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CD5C938-AEE8-4374-AFA9-4301B6463B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9CE7446-9F37-4E63-A0DD-26A33B8E8343}"/>
              </a:ext>
            </a:extLst>
          </p:cNvPr>
          <p:cNvSpPr>
            <a:spLocks noGrp="1"/>
          </p:cNvSpPr>
          <p:nvPr>
            <p:ph type="dt" sz="half" idx="10"/>
          </p:nvPr>
        </p:nvSpPr>
        <p:spPr/>
        <p:txBody>
          <a:bodyPr/>
          <a:lstStyle/>
          <a:p>
            <a:fld id="{6DCFEC46-ADF7-41AE-9BFB-21D631D739BD}" type="datetimeFigureOut">
              <a:rPr lang="en-US" smtClean="0"/>
              <a:t>4/23/2019</a:t>
            </a:fld>
            <a:endParaRPr lang="en-US" dirty="0"/>
          </a:p>
        </p:txBody>
      </p:sp>
      <p:sp>
        <p:nvSpPr>
          <p:cNvPr id="5" name="Footer Placeholder 4">
            <a:extLst>
              <a:ext uri="{FF2B5EF4-FFF2-40B4-BE49-F238E27FC236}">
                <a16:creationId xmlns:a16="http://schemas.microsoft.com/office/drawing/2014/main" xmlns="" id="{2B8A1773-6286-4634-B4CC-6BBF6B288FE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85D039B-7A68-49BD-88A7-3989C4062F10}"/>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2080988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DA035-D618-4510-83F1-3E94ECD095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AAE9C75-3D0E-422D-AE21-94D564BF81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9C2FF63-ED34-42E5-A4CA-7A8C3847D0D4}"/>
              </a:ext>
            </a:extLst>
          </p:cNvPr>
          <p:cNvSpPr>
            <a:spLocks noGrp="1"/>
          </p:cNvSpPr>
          <p:nvPr>
            <p:ph type="dt" sz="half" idx="10"/>
          </p:nvPr>
        </p:nvSpPr>
        <p:spPr/>
        <p:txBody>
          <a:bodyPr/>
          <a:lstStyle/>
          <a:p>
            <a:fld id="{6DCFEC46-ADF7-41AE-9BFB-21D631D739BD}" type="datetimeFigureOut">
              <a:rPr lang="en-US" smtClean="0"/>
              <a:t>4/23/2019</a:t>
            </a:fld>
            <a:endParaRPr lang="en-US" dirty="0"/>
          </a:p>
        </p:txBody>
      </p:sp>
      <p:sp>
        <p:nvSpPr>
          <p:cNvPr id="5" name="Footer Placeholder 4">
            <a:extLst>
              <a:ext uri="{FF2B5EF4-FFF2-40B4-BE49-F238E27FC236}">
                <a16:creationId xmlns:a16="http://schemas.microsoft.com/office/drawing/2014/main" xmlns="" id="{824C5A51-AFF0-40BA-AC1B-51E06022E64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ACB1A56B-5B6D-48A9-833E-5074E7338AB2}"/>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2973078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688EEC-D787-4B8A-8BEE-ACD9CD1648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957C586-E5A2-4365-9028-F63F15DD7D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C029390-22EF-4EC6-953F-4C2962BEA07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33EAA41-5688-40B2-B1C4-5AB4864B45FE}"/>
              </a:ext>
            </a:extLst>
          </p:cNvPr>
          <p:cNvSpPr>
            <a:spLocks noGrp="1"/>
          </p:cNvSpPr>
          <p:nvPr>
            <p:ph type="dt" sz="half" idx="10"/>
          </p:nvPr>
        </p:nvSpPr>
        <p:spPr/>
        <p:txBody>
          <a:bodyPr/>
          <a:lstStyle/>
          <a:p>
            <a:fld id="{6DCFEC46-ADF7-41AE-9BFB-21D631D739BD}" type="datetimeFigureOut">
              <a:rPr lang="en-US" smtClean="0"/>
              <a:t>4/23/2019</a:t>
            </a:fld>
            <a:endParaRPr lang="en-US" dirty="0"/>
          </a:p>
        </p:txBody>
      </p:sp>
      <p:sp>
        <p:nvSpPr>
          <p:cNvPr id="6" name="Footer Placeholder 5">
            <a:extLst>
              <a:ext uri="{FF2B5EF4-FFF2-40B4-BE49-F238E27FC236}">
                <a16:creationId xmlns:a16="http://schemas.microsoft.com/office/drawing/2014/main" xmlns="" id="{7E5DC685-8F8E-4800-AC3F-801F609488E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BF843653-8978-4264-8CDC-1D4720B9AD3C}"/>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278296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36F09A-1372-42A5-A44B-1B6532EA8D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360F8A5E-D317-43EF-855A-FB5D283FF4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9BD62379-EEA7-48FD-9C36-0FD98F5044C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C38622F-B26E-4BFB-BF7C-94716A35C7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7290F7A-7F46-41D5-A996-EF7B7F4539E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C499E01-5185-451A-831F-A2B4DC524F7D}"/>
              </a:ext>
            </a:extLst>
          </p:cNvPr>
          <p:cNvSpPr>
            <a:spLocks noGrp="1"/>
          </p:cNvSpPr>
          <p:nvPr>
            <p:ph type="dt" sz="half" idx="10"/>
          </p:nvPr>
        </p:nvSpPr>
        <p:spPr/>
        <p:txBody>
          <a:bodyPr/>
          <a:lstStyle/>
          <a:p>
            <a:fld id="{6DCFEC46-ADF7-41AE-9BFB-21D631D739BD}" type="datetimeFigureOut">
              <a:rPr lang="en-US" smtClean="0"/>
              <a:t>4/23/2019</a:t>
            </a:fld>
            <a:endParaRPr lang="en-US" dirty="0"/>
          </a:p>
        </p:txBody>
      </p:sp>
      <p:sp>
        <p:nvSpPr>
          <p:cNvPr id="8" name="Footer Placeholder 7">
            <a:extLst>
              <a:ext uri="{FF2B5EF4-FFF2-40B4-BE49-F238E27FC236}">
                <a16:creationId xmlns:a16="http://schemas.microsoft.com/office/drawing/2014/main" xmlns="" id="{8311B748-115A-4F63-956C-57E25B70D89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6351DCA2-6EE8-40A1-979B-1BC3016EA5CB}"/>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1670970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50BE18-87BB-416D-80AA-7B799F51E2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96C6274-CBA7-4637-806D-C07D6D1AFFF4}"/>
              </a:ext>
            </a:extLst>
          </p:cNvPr>
          <p:cNvSpPr>
            <a:spLocks noGrp="1"/>
          </p:cNvSpPr>
          <p:nvPr>
            <p:ph type="dt" sz="half" idx="10"/>
          </p:nvPr>
        </p:nvSpPr>
        <p:spPr/>
        <p:txBody>
          <a:bodyPr/>
          <a:lstStyle/>
          <a:p>
            <a:fld id="{6DCFEC46-ADF7-41AE-9BFB-21D631D739BD}" type="datetimeFigureOut">
              <a:rPr lang="en-US" smtClean="0"/>
              <a:t>4/23/2019</a:t>
            </a:fld>
            <a:endParaRPr lang="en-US" dirty="0"/>
          </a:p>
        </p:txBody>
      </p:sp>
      <p:sp>
        <p:nvSpPr>
          <p:cNvPr id="4" name="Footer Placeholder 3">
            <a:extLst>
              <a:ext uri="{FF2B5EF4-FFF2-40B4-BE49-F238E27FC236}">
                <a16:creationId xmlns:a16="http://schemas.microsoft.com/office/drawing/2014/main" xmlns="" id="{5D1EAB10-E7BB-4119-8432-7455877929A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FF2A25B0-44A7-434F-8D44-543A14DBDC6A}"/>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25841252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D6FC096-68EA-4D6D-8C3D-843B7A005D66}"/>
              </a:ext>
            </a:extLst>
          </p:cNvPr>
          <p:cNvSpPr>
            <a:spLocks noGrp="1"/>
          </p:cNvSpPr>
          <p:nvPr>
            <p:ph type="dt" sz="half" idx="10"/>
          </p:nvPr>
        </p:nvSpPr>
        <p:spPr/>
        <p:txBody>
          <a:bodyPr/>
          <a:lstStyle/>
          <a:p>
            <a:fld id="{6DCFEC46-ADF7-41AE-9BFB-21D631D739BD}" type="datetimeFigureOut">
              <a:rPr lang="en-US" smtClean="0"/>
              <a:t>4/23/2019</a:t>
            </a:fld>
            <a:endParaRPr lang="en-US" dirty="0"/>
          </a:p>
        </p:txBody>
      </p:sp>
      <p:sp>
        <p:nvSpPr>
          <p:cNvPr id="3" name="Footer Placeholder 2">
            <a:extLst>
              <a:ext uri="{FF2B5EF4-FFF2-40B4-BE49-F238E27FC236}">
                <a16:creationId xmlns:a16="http://schemas.microsoft.com/office/drawing/2014/main" xmlns="" id="{0843DFE6-76B9-488D-8EBB-6BB37EF22F7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28683210-9581-4661-BDCD-7F5A4FC5DCD9}"/>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2119191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A9E6A4-6AF8-463B-BC1E-E1982858E7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16D1F9B-1CB9-409D-B848-2251B4F79F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E7E9540-FA0D-4707-911B-C3DC657D8C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83A11C4-25DD-46E3-82DC-9836C9FAE0B2}"/>
              </a:ext>
            </a:extLst>
          </p:cNvPr>
          <p:cNvSpPr>
            <a:spLocks noGrp="1"/>
          </p:cNvSpPr>
          <p:nvPr>
            <p:ph type="dt" sz="half" idx="10"/>
          </p:nvPr>
        </p:nvSpPr>
        <p:spPr/>
        <p:txBody>
          <a:bodyPr/>
          <a:lstStyle/>
          <a:p>
            <a:fld id="{6DCFEC46-ADF7-41AE-9BFB-21D631D739BD}" type="datetimeFigureOut">
              <a:rPr lang="en-US" smtClean="0"/>
              <a:t>4/23/2019</a:t>
            </a:fld>
            <a:endParaRPr lang="en-US" dirty="0"/>
          </a:p>
        </p:txBody>
      </p:sp>
      <p:sp>
        <p:nvSpPr>
          <p:cNvPr id="6" name="Footer Placeholder 5">
            <a:extLst>
              <a:ext uri="{FF2B5EF4-FFF2-40B4-BE49-F238E27FC236}">
                <a16:creationId xmlns:a16="http://schemas.microsoft.com/office/drawing/2014/main" xmlns="" id="{B607CCFF-4370-483D-969F-03959811172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D8C5CAD5-2473-4174-93C9-C001C00A3289}"/>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2949907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lvl1pPr>
              <a:defRPr b="1">
                <a:solidFill>
                  <a:schemeClr val="bg1"/>
                </a:solidFill>
              </a:defRPr>
            </a:lvl1pPr>
          </a:lstStyle>
          <a:p>
            <a:r>
              <a:rPr lang="en-US" dirty="0"/>
              <a:t>Click to edit Master title style</a:t>
            </a:r>
          </a:p>
        </p:txBody>
      </p:sp>
      <p:grpSp>
        <p:nvGrpSpPr>
          <p:cNvPr id="22" name="Group 21"/>
          <p:cNvGrpSpPr/>
          <p:nvPr userDrawn="1"/>
        </p:nvGrpSpPr>
        <p:grpSpPr>
          <a:xfrm>
            <a:off x="528095" y="6115052"/>
            <a:ext cx="11540774" cy="697840"/>
            <a:chOff x="589925" y="6082045"/>
            <a:chExt cx="11478753" cy="729741"/>
          </a:xfrm>
        </p:grpSpPr>
        <p:sp>
          <p:nvSpPr>
            <p:cNvPr id="8" name="TextBox 7" descr="2017 Leadership conference logo with two decorate rainbow bars to left of the logo"/>
            <p:cNvSpPr txBox="1"/>
            <p:nvPr userDrawn="1"/>
          </p:nvSpPr>
          <p:spPr>
            <a:xfrm>
              <a:off x="6127910" y="6384520"/>
              <a:ext cx="5250891" cy="418401"/>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402413" y="6082045"/>
              <a:ext cx="666265" cy="729741"/>
            </a:xfrm>
            <a:prstGeom prst="rect">
              <a:avLst/>
            </a:prstGeom>
          </p:spPr>
        </p:pic>
        <p:pic>
          <p:nvPicPr>
            <p:cNvPr id="10" name="Picture 9"/>
            <p:cNvPicPr>
              <a:picLocks noChangeAspect="1"/>
            </p:cNvPicPr>
            <p:nvPr userDrawn="1"/>
          </p:nvPicPr>
          <p:blipFill>
            <a:blip r:embed="rId3"/>
            <a:stretch>
              <a:fillRect/>
            </a:stretch>
          </p:blipFill>
          <p:spPr>
            <a:xfrm flipV="1">
              <a:off x="595043" y="6516903"/>
              <a:ext cx="5638811" cy="40099"/>
            </a:xfrm>
            <a:prstGeom prst="rect">
              <a:avLst/>
            </a:prstGeom>
          </p:spPr>
        </p:pic>
        <p:pic>
          <p:nvPicPr>
            <p:cNvPr id="11" name="Picture 10"/>
            <p:cNvPicPr>
              <a:picLocks noChangeAspect="1"/>
            </p:cNvPicPr>
            <p:nvPr userDrawn="1"/>
          </p:nvPicPr>
          <p:blipFill>
            <a:blip r:embed="rId3"/>
            <a:stretch>
              <a:fillRect/>
            </a:stretch>
          </p:blipFill>
          <p:spPr>
            <a:xfrm flipV="1">
              <a:off x="589925" y="6637239"/>
              <a:ext cx="5638811" cy="40095"/>
            </a:xfrm>
            <a:prstGeom prst="rect">
              <a:avLst/>
            </a:prstGeom>
          </p:spPr>
        </p:pic>
      </p:grpSp>
      <p:sp>
        <p:nvSpPr>
          <p:cNvPr id="3" name="Content Placeholder 2"/>
          <p:cNvSpPr>
            <a:spLocks noGrp="1"/>
          </p:cNvSpPr>
          <p:nvPr>
            <p:ph idx="1"/>
          </p:nvPr>
        </p:nvSpPr>
        <p:spPr>
          <a:xfrm>
            <a:off x="838200" y="1690688"/>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Tree>
    <p:extLst>
      <p:ext uri="{BB962C8B-B14F-4D97-AF65-F5344CB8AC3E}">
        <p14:creationId xmlns:p14="http://schemas.microsoft.com/office/powerpoint/2010/main" val="726208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D1AAC0-F606-47B1-9067-FF873380A6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81398FD-CE06-4B0A-9765-96AA4108BA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BF9A44C2-20F8-4891-9CA9-EFBD029884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32D6219-2EC3-429E-8984-2E2317902E1F}"/>
              </a:ext>
            </a:extLst>
          </p:cNvPr>
          <p:cNvSpPr>
            <a:spLocks noGrp="1"/>
          </p:cNvSpPr>
          <p:nvPr>
            <p:ph type="dt" sz="half" idx="10"/>
          </p:nvPr>
        </p:nvSpPr>
        <p:spPr/>
        <p:txBody>
          <a:bodyPr/>
          <a:lstStyle/>
          <a:p>
            <a:fld id="{6DCFEC46-ADF7-41AE-9BFB-21D631D739BD}" type="datetimeFigureOut">
              <a:rPr lang="en-US" smtClean="0"/>
              <a:t>4/23/2019</a:t>
            </a:fld>
            <a:endParaRPr lang="en-US" dirty="0"/>
          </a:p>
        </p:txBody>
      </p:sp>
      <p:sp>
        <p:nvSpPr>
          <p:cNvPr id="6" name="Footer Placeholder 5">
            <a:extLst>
              <a:ext uri="{FF2B5EF4-FFF2-40B4-BE49-F238E27FC236}">
                <a16:creationId xmlns:a16="http://schemas.microsoft.com/office/drawing/2014/main" xmlns="" id="{97EA6BBA-EC83-4097-8FA4-F8C3C57A40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19875EDD-EA70-4925-8040-97C6437F881A}"/>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2057838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BB3147-8E2D-40D5-AB81-58E956D06F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0FF878A-67E6-4DCF-A197-2CEC2997F38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D461C96-0F87-424D-A67B-31FD551F244F}"/>
              </a:ext>
            </a:extLst>
          </p:cNvPr>
          <p:cNvSpPr>
            <a:spLocks noGrp="1"/>
          </p:cNvSpPr>
          <p:nvPr>
            <p:ph type="dt" sz="half" idx="10"/>
          </p:nvPr>
        </p:nvSpPr>
        <p:spPr/>
        <p:txBody>
          <a:bodyPr/>
          <a:lstStyle/>
          <a:p>
            <a:fld id="{6DCFEC46-ADF7-41AE-9BFB-21D631D739BD}" type="datetimeFigureOut">
              <a:rPr lang="en-US" smtClean="0"/>
              <a:t>4/23/2019</a:t>
            </a:fld>
            <a:endParaRPr lang="en-US" dirty="0"/>
          </a:p>
        </p:txBody>
      </p:sp>
      <p:sp>
        <p:nvSpPr>
          <p:cNvPr id="5" name="Footer Placeholder 4">
            <a:extLst>
              <a:ext uri="{FF2B5EF4-FFF2-40B4-BE49-F238E27FC236}">
                <a16:creationId xmlns:a16="http://schemas.microsoft.com/office/drawing/2014/main" xmlns="" id="{9860AAC7-CC18-45A9-9B12-670D50145C4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A211BCFB-355B-41EF-AE5C-45EC417843FB}"/>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10885982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E8EE240-3A99-4E44-BF11-13E6D2CEE7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5CB1D3A-B8DD-4381-B6D1-331932D71D3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A000FC4-C80F-4450-A456-B1E0553CFDAC}"/>
              </a:ext>
            </a:extLst>
          </p:cNvPr>
          <p:cNvSpPr>
            <a:spLocks noGrp="1"/>
          </p:cNvSpPr>
          <p:nvPr>
            <p:ph type="dt" sz="half" idx="10"/>
          </p:nvPr>
        </p:nvSpPr>
        <p:spPr/>
        <p:txBody>
          <a:bodyPr/>
          <a:lstStyle/>
          <a:p>
            <a:fld id="{6DCFEC46-ADF7-41AE-9BFB-21D631D739BD}" type="datetimeFigureOut">
              <a:rPr lang="en-US" smtClean="0"/>
              <a:t>4/23/2019</a:t>
            </a:fld>
            <a:endParaRPr lang="en-US" dirty="0"/>
          </a:p>
        </p:txBody>
      </p:sp>
      <p:sp>
        <p:nvSpPr>
          <p:cNvPr id="5" name="Footer Placeholder 4">
            <a:extLst>
              <a:ext uri="{FF2B5EF4-FFF2-40B4-BE49-F238E27FC236}">
                <a16:creationId xmlns:a16="http://schemas.microsoft.com/office/drawing/2014/main" xmlns="" id="{77F50D3A-465B-4016-94F2-E327D9EA72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33B7A2A9-42E2-4B4D-B8C7-C0ECA382C4F5}"/>
              </a:ext>
            </a:extLst>
          </p:cNvPr>
          <p:cNvSpPr>
            <a:spLocks noGrp="1"/>
          </p:cNvSpPr>
          <p:nvPr>
            <p:ph type="sldNum" sz="quarter" idx="12"/>
          </p:nvPr>
        </p:nvSpPr>
        <p:spPr/>
        <p:txBody>
          <a:bodyPr/>
          <a:lstStyle/>
          <a:p>
            <a:fld id="{2533729F-2414-494F-9894-24CCD64DCCE9}" type="slidenum">
              <a:rPr lang="en-US" smtClean="0"/>
              <a:t>‹#›</a:t>
            </a:fld>
            <a:endParaRPr lang="en-US" dirty="0"/>
          </a:p>
        </p:txBody>
      </p:sp>
    </p:spTree>
    <p:extLst>
      <p:ext uri="{BB962C8B-B14F-4D97-AF65-F5344CB8AC3E}">
        <p14:creationId xmlns:p14="http://schemas.microsoft.com/office/powerpoint/2010/main" val="1883629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44" name="Rectangle 43"/>
          <p:cNvSpPr/>
          <p:nvPr userDrawn="1"/>
        </p:nvSpPr>
        <p:spPr>
          <a:xfrm>
            <a:off x="0" y="-36993"/>
            <a:ext cx="12192000" cy="341985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userDrawn="1"/>
        </p:nvSpPr>
        <p:spPr>
          <a:xfrm>
            <a:off x="0" y="3382860"/>
            <a:ext cx="12192000" cy="34751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itle 1"/>
          <p:cNvSpPr txBox="1">
            <a:spLocks/>
          </p:cNvSpPr>
          <p:nvPr userDrawn="1"/>
        </p:nvSpPr>
        <p:spPr>
          <a:xfrm>
            <a:off x="539560" y="3378035"/>
            <a:ext cx="11082528" cy="3034229"/>
          </a:xfrm>
          <a:prstGeom prst="rect">
            <a:avLst/>
          </a:prstGeom>
          <a:solidFill>
            <a:schemeClr val="bg1"/>
          </a:solidFill>
          <a:ln>
            <a:no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b="1" i="0" kern="1200">
                <a:solidFill>
                  <a:schemeClr val="tx1"/>
                </a:solidFill>
                <a:latin typeface="Arial" panose="020B0604020202020204" pitchFamily="34" charset="0"/>
                <a:ea typeface="+mj-ea"/>
                <a:cs typeface="Arial" panose="020B0604020202020204" pitchFamily="34" charset="0"/>
              </a:defRPr>
            </a:lvl1pPr>
          </a:lstStyle>
          <a:p>
            <a:pPr algn="l"/>
            <a:endParaRPr lang="en-US" sz="2800" dirty="0"/>
          </a:p>
        </p:txBody>
      </p:sp>
      <p:sp>
        <p:nvSpPr>
          <p:cNvPr id="36" name="Slide Number Placeholder 5"/>
          <p:cNvSpPr txBox="1">
            <a:spLocks/>
          </p:cNvSpPr>
          <p:nvPr userDrawn="1"/>
        </p:nvSpPr>
        <p:spPr>
          <a:xfrm>
            <a:off x="1906161" y="6004893"/>
            <a:ext cx="369416" cy="365125"/>
          </a:xfrm>
          <a:prstGeom prst="rect">
            <a:avLst/>
          </a:prstGeom>
        </p:spPr>
        <p:txBody>
          <a:bodyPr vert="horz" lIns="91440" tIns="45720" rIns="91440" bIns="45720" rtlCol="0" anchor="ctr"/>
          <a:lstStyle>
            <a:defPPr>
              <a:defRPr lang="en-US"/>
            </a:defPPr>
            <a:lvl1pPr marL="0" algn="l" defTabSz="914400" rtl="0" eaLnBrk="1" latinLnBrk="0" hangingPunct="1">
              <a:defRPr sz="12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7" name="Rectangle 36"/>
          <p:cNvSpPr/>
          <p:nvPr userDrawn="1"/>
        </p:nvSpPr>
        <p:spPr>
          <a:xfrm>
            <a:off x="555373" y="3382862"/>
            <a:ext cx="11081254" cy="2987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p:cNvSpPr/>
          <p:nvPr userDrawn="1"/>
        </p:nvSpPr>
        <p:spPr>
          <a:xfrm>
            <a:off x="554736" y="470104"/>
            <a:ext cx="11082528" cy="289830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itle 1"/>
          <p:cNvSpPr>
            <a:spLocks noGrp="1"/>
          </p:cNvSpPr>
          <p:nvPr>
            <p:ph type="ctrTitle"/>
          </p:nvPr>
        </p:nvSpPr>
        <p:spPr>
          <a:xfrm>
            <a:off x="562939" y="479728"/>
            <a:ext cx="11073687" cy="2899602"/>
          </a:xfrm>
          <a:noFill/>
        </p:spPr>
        <p:txBody>
          <a:bodyPr anchor="b"/>
          <a:lstStyle>
            <a:lvl1pPr algn="l">
              <a:defRPr sz="6000" b="1" baseline="0">
                <a:solidFill>
                  <a:schemeClr val="bg1"/>
                </a:solidFill>
              </a:defRPr>
            </a:lvl1pPr>
          </a:lstStyle>
          <a:p>
            <a:endParaRPr lang="en-US" dirty="0"/>
          </a:p>
        </p:txBody>
      </p:sp>
      <p:sp>
        <p:nvSpPr>
          <p:cNvPr id="40" name="Subtitle 2"/>
          <p:cNvSpPr>
            <a:spLocks noGrp="1"/>
          </p:cNvSpPr>
          <p:nvPr>
            <p:ph type="subTitle" idx="1" hasCustomPrompt="1"/>
          </p:nvPr>
        </p:nvSpPr>
        <p:spPr>
          <a:xfrm>
            <a:off x="554736" y="3395723"/>
            <a:ext cx="11067352" cy="2033756"/>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subtitle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		</a:t>
            </a:r>
          </a:p>
          <a:p>
            <a:r>
              <a:rPr lang="en-US" dirty="0"/>
              <a:t> </a:t>
            </a:r>
          </a:p>
        </p:txBody>
      </p:sp>
      <p:sp>
        <p:nvSpPr>
          <p:cNvPr id="41" name="Subtitle 2"/>
          <p:cNvSpPr txBox="1">
            <a:spLocks/>
          </p:cNvSpPr>
          <p:nvPr userDrawn="1"/>
        </p:nvSpPr>
        <p:spPr>
          <a:xfrm>
            <a:off x="7177912" y="3408585"/>
            <a:ext cx="4444482" cy="18284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42" name="Subtitle 2"/>
          <p:cNvSpPr txBox="1">
            <a:spLocks/>
          </p:cNvSpPr>
          <p:nvPr userDrawn="1"/>
        </p:nvSpPr>
        <p:spPr>
          <a:xfrm>
            <a:off x="7177913" y="3385979"/>
            <a:ext cx="4444482" cy="20435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
        <p:nvSpPr>
          <p:cNvPr id="43" name="Slide Number Placeholder 5"/>
          <p:cNvSpPr>
            <a:spLocks noGrp="1"/>
          </p:cNvSpPr>
          <p:nvPr>
            <p:ph type="sldNum" sz="quarter" idx="4"/>
          </p:nvPr>
        </p:nvSpPr>
        <p:spPr>
          <a:xfrm>
            <a:off x="108578" y="6454451"/>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6" name="TextBox 15" descr="2017 Leadership Conference logo">
            <a:extLst>
              <a:ext uri="{FF2B5EF4-FFF2-40B4-BE49-F238E27FC236}">
                <a16:creationId xmlns:a16="http://schemas.microsoft.com/office/drawing/2014/main" xmlns="" id="{42FF2428-C8CC-48C8-8F13-D712C03BFCB1}"/>
              </a:ext>
            </a:extLst>
          </p:cNvPr>
          <p:cNvSpPr txBox="1"/>
          <p:nvPr userDrawn="1"/>
        </p:nvSpPr>
        <p:spPr>
          <a:xfrm>
            <a:off x="6031346" y="5677927"/>
            <a:ext cx="4797206"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2019 OSEP LEADERSHIP</a:t>
            </a:r>
            <a:r>
              <a:rPr lang="en-US" sz="1800" b="1" baseline="0" dirty="0">
                <a:latin typeface="Arial" panose="020B0604020202020204" pitchFamily="34" charset="0"/>
                <a:cs typeface="Arial" panose="020B0604020202020204" pitchFamily="34" charset="0"/>
              </a:rPr>
              <a:t> CONFERENCE</a:t>
            </a:r>
            <a:endParaRPr lang="en-US" sz="1800" b="1" dirty="0">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xmlns="" id="{21BB83B6-39CA-4352-A9CC-4258E7F8358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6067" y="5429892"/>
            <a:ext cx="886327" cy="940126"/>
          </a:xfrm>
          <a:prstGeom prst="rect">
            <a:avLst/>
          </a:prstGeom>
        </p:spPr>
      </p:pic>
    </p:spTree>
    <p:extLst>
      <p:ext uri="{BB962C8B-B14F-4D97-AF65-F5344CB8AC3E}">
        <p14:creationId xmlns:p14="http://schemas.microsoft.com/office/powerpoint/2010/main" val="194983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lvl1pPr>
              <a:defRPr b="1">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7"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6" name="TextBox 15" descr="2017 Leadership conference logo with two decorate rainbow bars to left of the logo">
            <a:extLst>
              <a:ext uri="{FF2B5EF4-FFF2-40B4-BE49-F238E27FC236}">
                <a16:creationId xmlns:a16="http://schemas.microsoft.com/office/drawing/2014/main" xmlns="" id="{17D87E26-A4AC-48B2-822F-945591A26D29}"/>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xmlns="" id="{31940426-5993-4BDC-A247-B84D21CD31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8" name="Picture 17">
            <a:extLst>
              <a:ext uri="{FF2B5EF4-FFF2-40B4-BE49-F238E27FC236}">
                <a16:creationId xmlns:a16="http://schemas.microsoft.com/office/drawing/2014/main" xmlns="" id="{2A6B1B56-9A75-4170-ADAC-203023128E42}"/>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9" name="Picture 18">
            <a:extLst>
              <a:ext uri="{FF2B5EF4-FFF2-40B4-BE49-F238E27FC236}">
                <a16:creationId xmlns:a16="http://schemas.microsoft.com/office/drawing/2014/main" xmlns="" id="{EEE4DEFF-D3ED-4D79-A579-27EE89356900}"/>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3128942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solidFill>
            <a:schemeClr val="accent5"/>
          </a:solidFill>
        </p:spPr>
        <p:txBody>
          <a:bodyPr/>
          <a:lstStyle>
            <a:lvl1pPr>
              <a:defRPr b="1">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lide Number Placeholder 5"/>
          <p:cNvSpPr>
            <a:spLocks noGrp="1"/>
          </p:cNvSpPr>
          <p:nvPr>
            <p:ph type="sldNum" sz="quarter" idx="10"/>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8" name="TextBox 17" descr="2017 Leadership conference logo with two decorate rainbow bars to left of the logo">
            <a:extLst>
              <a:ext uri="{FF2B5EF4-FFF2-40B4-BE49-F238E27FC236}">
                <a16:creationId xmlns:a16="http://schemas.microsoft.com/office/drawing/2014/main" xmlns="" id="{E7DCB8B3-877B-4F37-8C98-DF58A08CB21C}"/>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9" name="Picture 18">
            <a:extLst>
              <a:ext uri="{FF2B5EF4-FFF2-40B4-BE49-F238E27FC236}">
                <a16:creationId xmlns:a16="http://schemas.microsoft.com/office/drawing/2014/main" xmlns="" id="{3D8C2911-732D-4130-BC60-8AC587956BC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20" name="Picture 19">
            <a:extLst>
              <a:ext uri="{FF2B5EF4-FFF2-40B4-BE49-F238E27FC236}">
                <a16:creationId xmlns:a16="http://schemas.microsoft.com/office/drawing/2014/main" xmlns="" id="{EA82E416-2B40-46AF-8102-7944037E659C}"/>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21" name="Picture 20">
            <a:extLst>
              <a:ext uri="{FF2B5EF4-FFF2-40B4-BE49-F238E27FC236}">
                <a16:creationId xmlns:a16="http://schemas.microsoft.com/office/drawing/2014/main" xmlns="" id="{FB2F23A5-5665-44F6-9BD2-AB73FF78A09D}"/>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2764937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p:spPr>
        <p:txBody>
          <a:bodyPr/>
          <a:lstStyle>
            <a:lvl1pPr>
              <a:defRPr b="1">
                <a:solidFill>
                  <a:schemeClr val="bg1"/>
                </a:solidFill>
              </a:defRPr>
            </a:lvl1pPr>
          </a:lstStyle>
          <a:p>
            <a:r>
              <a:rPr lang="en-US" dirty="0"/>
              <a:t>Click to edit Master title style</a:t>
            </a:r>
          </a:p>
        </p:txBody>
      </p:sp>
      <p:sp>
        <p:nvSpPr>
          <p:cNvPr id="17"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2" name="TextBox 11" descr="2017 Leadership conference logo with two decorate rainbow bars to left of the logo">
            <a:extLst>
              <a:ext uri="{FF2B5EF4-FFF2-40B4-BE49-F238E27FC236}">
                <a16:creationId xmlns:a16="http://schemas.microsoft.com/office/drawing/2014/main" xmlns="" id="{6B9ACFD8-DC67-4DB1-9A58-97D97C068A6D}"/>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3" name="Picture 12">
            <a:extLst>
              <a:ext uri="{FF2B5EF4-FFF2-40B4-BE49-F238E27FC236}">
                <a16:creationId xmlns:a16="http://schemas.microsoft.com/office/drawing/2014/main" xmlns="" id="{9172CCC1-C65B-4F16-A7D9-1D3678A222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4" name="Picture 13">
            <a:extLst>
              <a:ext uri="{FF2B5EF4-FFF2-40B4-BE49-F238E27FC236}">
                <a16:creationId xmlns:a16="http://schemas.microsoft.com/office/drawing/2014/main" xmlns="" id="{2686F78E-6D02-437C-9227-737F546D8438}"/>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5" name="Picture 14">
            <a:extLst>
              <a:ext uri="{FF2B5EF4-FFF2-40B4-BE49-F238E27FC236}">
                <a16:creationId xmlns:a16="http://schemas.microsoft.com/office/drawing/2014/main" xmlns="" id="{798783F4-E6E0-47E5-8B7D-65178EF5CE4A}"/>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360427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16"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2" name="Title 1"/>
          <p:cNvSpPr>
            <a:spLocks noGrp="1"/>
          </p:cNvSpPr>
          <p:nvPr>
            <p:ph type="title"/>
          </p:nvPr>
        </p:nvSpPr>
        <p:spPr>
          <a:xfrm>
            <a:off x="838200" y="365125"/>
            <a:ext cx="10515600" cy="1033369"/>
          </a:xfrm>
        </p:spPr>
        <p:txBody>
          <a:bodyPr/>
          <a:lstStyle/>
          <a:p>
            <a:r>
              <a:rPr lang="en-US"/>
              <a:t>Click to edit Master title style</a:t>
            </a:r>
          </a:p>
        </p:txBody>
      </p:sp>
      <p:sp>
        <p:nvSpPr>
          <p:cNvPr id="11" name="TextBox 10" descr="2017 Leadership conference logo with two decorate rainbow bars to left of the logo">
            <a:extLst>
              <a:ext uri="{FF2B5EF4-FFF2-40B4-BE49-F238E27FC236}">
                <a16:creationId xmlns:a16="http://schemas.microsoft.com/office/drawing/2014/main" xmlns="" id="{9329E551-1B17-43B5-ACA0-512F60887F37}"/>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xmlns="" id="{D5A45DDE-AA77-4710-ABD7-5554314FCB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3" name="Picture 12">
            <a:extLst>
              <a:ext uri="{FF2B5EF4-FFF2-40B4-BE49-F238E27FC236}">
                <a16:creationId xmlns:a16="http://schemas.microsoft.com/office/drawing/2014/main" xmlns="" id="{A1D5850C-C563-4ADC-A5D5-E804EFB19CAC}"/>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4" name="Picture 13">
            <a:extLst>
              <a:ext uri="{FF2B5EF4-FFF2-40B4-BE49-F238E27FC236}">
                <a16:creationId xmlns:a16="http://schemas.microsoft.com/office/drawing/2014/main" xmlns="" id="{96D9931C-E613-443A-8A40-FD20563F11A9}"/>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998061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solidFill>
            <a:schemeClr val="accent5"/>
          </a:solidFill>
        </p:spPr>
        <p:txBody>
          <a:bodyPr anchor="b"/>
          <a:lstStyle>
            <a:lvl1pPr>
              <a:defRPr sz="32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a:solidFill>
            <a:schemeClr val="bg1"/>
          </a:solidFill>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a:solidFill>
            <a:schemeClr val="accent5">
              <a:lumMod val="60000"/>
              <a:lumOff val="40000"/>
            </a:schemeClr>
          </a:solidFill>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1"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6" name="TextBox 15" descr="2017 Leadership conference logo with two decorate rainbow bars to left of the logo">
            <a:extLst>
              <a:ext uri="{FF2B5EF4-FFF2-40B4-BE49-F238E27FC236}">
                <a16:creationId xmlns:a16="http://schemas.microsoft.com/office/drawing/2014/main" xmlns="" id="{2848E537-3208-4828-A299-3E7B287DC158}"/>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xmlns="" id="{09671DC6-7EF5-41A7-BF43-D67D921AE8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8" name="Picture 17">
            <a:extLst>
              <a:ext uri="{FF2B5EF4-FFF2-40B4-BE49-F238E27FC236}">
                <a16:creationId xmlns:a16="http://schemas.microsoft.com/office/drawing/2014/main" xmlns="" id="{FAC144EB-C364-4A15-A218-97E2F3DE9E77}"/>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9" name="Picture 18">
            <a:extLst>
              <a:ext uri="{FF2B5EF4-FFF2-40B4-BE49-F238E27FC236}">
                <a16:creationId xmlns:a16="http://schemas.microsoft.com/office/drawing/2014/main" xmlns="" id="{FE6A74D8-9399-409D-A640-825047073CB5}"/>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281933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solidFill>
            <a:schemeClr val="accent5"/>
          </a:solidFill>
        </p:spPr>
        <p:txBody>
          <a:bodyPr anchor="b"/>
          <a:lstStyle>
            <a:lvl1pPr>
              <a:defRPr sz="3200" b="1">
                <a:solidFill>
                  <a:schemeClr val="bg1"/>
                </a:solidFill>
              </a:defRPr>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a:solidFill>
            <a:schemeClr val="accent5">
              <a:lumMod val="60000"/>
              <a:lumOff val="40000"/>
            </a:schemeClr>
          </a:solidFill>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9" name="Slide Number Placeholder 5"/>
          <p:cNvSpPr>
            <a:spLocks noGrp="1"/>
          </p:cNvSpPr>
          <p:nvPr>
            <p:ph type="sldNum" sz="quarter" idx="4"/>
          </p:nvPr>
        </p:nvSpPr>
        <p:spPr>
          <a:xfrm>
            <a:off x="92250" y="6421795"/>
            <a:ext cx="2743200" cy="365125"/>
          </a:xfrm>
          <a:prstGeom prst="rect">
            <a:avLst/>
          </a:prstGeom>
        </p:spPr>
        <p:txBody>
          <a:bodyPr vert="horz" lIns="91440" tIns="45720" rIns="91440" bIns="45720" rtlCol="0" anchor="ctr"/>
          <a:lstStyle>
            <a:lvl1pPr algn="l">
              <a:defRPr sz="1200">
                <a:solidFill>
                  <a:schemeClr val="tx1"/>
                </a:solidFill>
              </a:defRPr>
            </a:lvl1pPr>
          </a:lstStyle>
          <a:p>
            <a:fld id="{8B753B17-1229-47A4-BBB2-A02D5F84107F}" type="slidenum">
              <a:rPr lang="en-US" smtClean="0"/>
              <a:pPr/>
              <a:t>‹#›</a:t>
            </a:fld>
            <a:endParaRPr lang="en-US" dirty="0"/>
          </a:p>
        </p:txBody>
      </p:sp>
      <p:sp>
        <p:nvSpPr>
          <p:cNvPr id="14" name="TextBox 13" descr="2017 Leadership conference logo with two decorate rainbow bars to left of the logo">
            <a:extLst>
              <a:ext uri="{FF2B5EF4-FFF2-40B4-BE49-F238E27FC236}">
                <a16:creationId xmlns:a16="http://schemas.microsoft.com/office/drawing/2014/main" xmlns="" id="{61CF0C18-B911-4E51-B7BE-13DE5B640D3A}"/>
              </a:ext>
            </a:extLst>
          </p:cNvPr>
          <p:cNvSpPr txBox="1"/>
          <p:nvPr userDrawn="1"/>
        </p:nvSpPr>
        <p:spPr>
          <a:xfrm>
            <a:off x="6096002" y="6404304"/>
            <a:ext cx="5279262" cy="400110"/>
          </a:xfrm>
          <a:prstGeom prst="rect">
            <a:avLst/>
          </a:prstGeom>
          <a:noFill/>
        </p:spPr>
        <p:txBody>
          <a:bodyPr wrap="square" rtlCol="0">
            <a:spAutoFit/>
          </a:bodyPr>
          <a:lstStyle/>
          <a:p>
            <a:pPr algn="r"/>
            <a:r>
              <a:rPr lang="en-US" sz="2000" b="1" dirty="0">
                <a:solidFill>
                  <a:schemeClr val="tx1"/>
                </a:solidFill>
                <a:latin typeface="Arial" panose="020B0604020202020204" pitchFamily="34" charset="0"/>
                <a:cs typeface="Arial" panose="020B0604020202020204" pitchFamily="34" charset="0"/>
              </a:rPr>
              <a:t>2019 OSEP LEADERSHIP</a:t>
            </a:r>
            <a:r>
              <a:rPr lang="en-US" sz="2000" b="1" baseline="0" dirty="0">
                <a:solidFill>
                  <a:schemeClr val="tx1"/>
                </a:solidFill>
                <a:latin typeface="Arial" panose="020B0604020202020204" pitchFamily="34" charset="0"/>
                <a:cs typeface="Arial" panose="020B0604020202020204" pitchFamily="34" charset="0"/>
              </a:rPr>
              <a:t> CONFERENCE</a:t>
            </a:r>
            <a:endParaRPr lang="en-US" sz="2000" b="1" dirty="0">
              <a:solidFill>
                <a:schemeClr val="tx1"/>
              </a:solidFill>
              <a:latin typeface="Arial" panose="020B0604020202020204" pitchFamily="34" charset="0"/>
              <a:cs typeface="Arial" panose="020B0604020202020204" pitchFamily="34" charset="0"/>
            </a:endParaRPr>
          </a:p>
        </p:txBody>
      </p:sp>
      <p:pic>
        <p:nvPicPr>
          <p:cNvPr id="15" name="Picture 14">
            <a:extLst>
              <a:ext uri="{FF2B5EF4-FFF2-40B4-BE49-F238E27FC236}">
                <a16:creationId xmlns:a16="http://schemas.microsoft.com/office/drawing/2014/main" xmlns="" id="{9C3B694B-690F-44BD-9E68-45029487995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99004" y="6115052"/>
            <a:ext cx="669865" cy="697840"/>
          </a:xfrm>
          <a:prstGeom prst="rect">
            <a:avLst/>
          </a:prstGeom>
        </p:spPr>
      </p:pic>
      <p:pic>
        <p:nvPicPr>
          <p:cNvPr id="16" name="Picture 15">
            <a:extLst>
              <a:ext uri="{FF2B5EF4-FFF2-40B4-BE49-F238E27FC236}">
                <a16:creationId xmlns:a16="http://schemas.microsoft.com/office/drawing/2014/main" xmlns="" id="{B19C86BB-F718-4477-8314-08C5F15EBE86}"/>
              </a:ext>
            </a:extLst>
          </p:cNvPr>
          <p:cNvPicPr>
            <a:picLocks noChangeAspect="1"/>
          </p:cNvPicPr>
          <p:nvPr userDrawn="1"/>
        </p:nvPicPr>
        <p:blipFill>
          <a:blip r:embed="rId3"/>
          <a:stretch>
            <a:fillRect/>
          </a:stretch>
        </p:blipFill>
        <p:spPr>
          <a:xfrm flipV="1">
            <a:off x="533241" y="6530900"/>
            <a:ext cx="5669278" cy="38346"/>
          </a:xfrm>
          <a:prstGeom prst="rect">
            <a:avLst/>
          </a:prstGeom>
        </p:spPr>
      </p:pic>
      <p:pic>
        <p:nvPicPr>
          <p:cNvPr id="17" name="Picture 16">
            <a:extLst>
              <a:ext uri="{FF2B5EF4-FFF2-40B4-BE49-F238E27FC236}">
                <a16:creationId xmlns:a16="http://schemas.microsoft.com/office/drawing/2014/main" xmlns="" id="{9DBA1270-23CE-4257-9C30-64E31AD7BCC9}"/>
              </a:ext>
            </a:extLst>
          </p:cNvPr>
          <p:cNvPicPr>
            <a:picLocks noChangeAspect="1"/>
          </p:cNvPicPr>
          <p:nvPr userDrawn="1"/>
        </p:nvPicPr>
        <p:blipFill>
          <a:blip r:embed="rId3"/>
          <a:stretch>
            <a:fillRect/>
          </a:stretch>
        </p:blipFill>
        <p:spPr>
          <a:xfrm flipV="1">
            <a:off x="528095" y="6645975"/>
            <a:ext cx="5669278" cy="38342"/>
          </a:xfrm>
          <a:prstGeom prst="rect">
            <a:avLst/>
          </a:prstGeom>
        </p:spPr>
      </p:pic>
    </p:spTree>
    <p:extLst>
      <p:ext uri="{BB962C8B-B14F-4D97-AF65-F5344CB8AC3E}">
        <p14:creationId xmlns:p14="http://schemas.microsoft.com/office/powerpoint/2010/main" val="681605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DE2AD-8BCC-498C-8533-7B33C9798AFD}" type="datetime1">
              <a:rPr lang="en-US" smtClean="0"/>
              <a:t>4/23/2019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53B17-1229-47A4-BBB2-A02D5F84107F}" type="slidenum">
              <a:rPr lang="en-US" smtClean="0"/>
              <a:t>‹#›</a:t>
            </a:fld>
            <a:endParaRPr lang="en-US" dirty="0"/>
          </a:p>
        </p:txBody>
      </p:sp>
      <p:sp>
        <p:nvSpPr>
          <p:cNvPr id="17" name="Rectangle 16"/>
          <p:cNvSpPr/>
          <p:nvPr userDrawn="1"/>
        </p:nvSpPr>
        <p:spPr>
          <a:xfrm>
            <a:off x="0" y="3382860"/>
            <a:ext cx="12192000" cy="34751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36993"/>
            <a:ext cx="12192000" cy="34198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itle 1"/>
          <p:cNvSpPr txBox="1">
            <a:spLocks/>
          </p:cNvSpPr>
          <p:nvPr userDrawn="1"/>
        </p:nvSpPr>
        <p:spPr>
          <a:xfrm>
            <a:off x="554736" y="3382860"/>
            <a:ext cx="11082528" cy="3034229"/>
          </a:xfrm>
          <a:prstGeom prst="rect">
            <a:avLst/>
          </a:prstGeom>
          <a:solidFill>
            <a:schemeClr val="bg1"/>
          </a:solidFill>
          <a:ln>
            <a:noFill/>
          </a:ln>
        </p:spPr>
        <p:txBody>
          <a:bodyPr vert="horz" lIns="91440" tIns="45720" rIns="91440" bIns="45720" rtlCol="0" anchor="t">
            <a:normAutofit/>
          </a:bodyPr>
          <a:lstStyle>
            <a:lvl1pPr algn="ctr" defTabSz="914400" rtl="0" eaLnBrk="1" latinLnBrk="0" hangingPunct="1">
              <a:lnSpc>
                <a:spcPct val="90000"/>
              </a:lnSpc>
              <a:spcBef>
                <a:spcPct val="0"/>
              </a:spcBef>
              <a:buNone/>
              <a:defRPr sz="6000" b="1" i="0" kern="1200">
                <a:solidFill>
                  <a:schemeClr val="tx1"/>
                </a:solidFill>
                <a:latin typeface="Arial" panose="020B0604020202020204" pitchFamily="34" charset="0"/>
                <a:ea typeface="+mj-ea"/>
                <a:cs typeface="Arial" panose="020B0604020202020204" pitchFamily="34" charset="0"/>
              </a:defRPr>
            </a:lvl1pPr>
          </a:lstStyle>
          <a:p>
            <a:pPr algn="l"/>
            <a:endParaRPr lang="en-US" sz="2800" dirty="0"/>
          </a:p>
        </p:txBody>
      </p:sp>
      <p:grpSp>
        <p:nvGrpSpPr>
          <p:cNvPr id="7" name="Group 6" descr="2017 Leadership Conference Logo "/>
          <p:cNvGrpSpPr/>
          <p:nvPr userDrawn="1"/>
        </p:nvGrpSpPr>
        <p:grpSpPr>
          <a:xfrm>
            <a:off x="6815468" y="5429892"/>
            <a:ext cx="4806926" cy="940126"/>
            <a:chOff x="6815468" y="5429892"/>
            <a:chExt cx="4806926" cy="940126"/>
          </a:xfrm>
        </p:grpSpPr>
        <p:sp>
          <p:nvSpPr>
            <p:cNvPr id="21" name="TextBox 20"/>
            <p:cNvSpPr txBox="1"/>
            <p:nvPr userDrawn="1"/>
          </p:nvSpPr>
          <p:spPr>
            <a:xfrm>
              <a:off x="6815468" y="5677927"/>
              <a:ext cx="4013083"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2017 LEADERSHIP</a:t>
              </a:r>
              <a:r>
                <a:rPr lang="en-US" sz="1800" b="1" baseline="0" dirty="0">
                  <a:latin typeface="Arial" panose="020B0604020202020204" pitchFamily="34" charset="0"/>
                  <a:cs typeface="Arial" panose="020B0604020202020204" pitchFamily="34" charset="0"/>
                </a:rPr>
                <a:t> CONFERENCE</a:t>
              </a:r>
              <a:endParaRPr lang="en-US" sz="1800" b="1" dirty="0">
                <a:latin typeface="Arial" panose="020B0604020202020204" pitchFamily="34" charset="0"/>
                <a:cs typeface="Arial" panose="020B0604020202020204" pitchFamily="34" charset="0"/>
              </a:endParaRPr>
            </a:p>
          </p:txBody>
        </p:sp>
        <p:pic>
          <p:nvPicPr>
            <p:cNvPr id="22" name="Picture 2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736067" y="5429892"/>
              <a:ext cx="886327" cy="940126"/>
            </a:xfrm>
            <a:prstGeom prst="rect">
              <a:avLst/>
            </a:prstGeom>
          </p:spPr>
        </p:pic>
      </p:grpSp>
      <p:sp>
        <p:nvSpPr>
          <p:cNvPr id="24" name="Rectangle 23"/>
          <p:cNvSpPr/>
          <p:nvPr userDrawn="1"/>
        </p:nvSpPr>
        <p:spPr>
          <a:xfrm>
            <a:off x="554736" y="460481"/>
            <a:ext cx="11082528" cy="28983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Subtitle 2"/>
          <p:cNvSpPr txBox="1">
            <a:spLocks/>
          </p:cNvSpPr>
          <p:nvPr userDrawn="1"/>
        </p:nvSpPr>
        <p:spPr>
          <a:xfrm>
            <a:off x="554099" y="3418681"/>
            <a:ext cx="4494639" cy="50036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Click to edit Master subtitle style</a:t>
            </a:r>
          </a:p>
        </p:txBody>
      </p:sp>
      <p:sp>
        <p:nvSpPr>
          <p:cNvPr id="27" name="Title 1"/>
          <p:cNvSpPr txBox="1">
            <a:spLocks/>
          </p:cNvSpPr>
          <p:nvPr userDrawn="1"/>
        </p:nvSpPr>
        <p:spPr>
          <a:xfrm>
            <a:off x="554099" y="972462"/>
            <a:ext cx="9144000" cy="2387600"/>
          </a:xfrm>
          <a:prstGeom prst="rect">
            <a:avLst/>
          </a:prstGeom>
        </p:spPr>
        <p:txBody>
          <a:bodyPr anchor="b"/>
          <a:lstStyle>
            <a:lvl1pPr algn="l" defTabSz="914400" rtl="0" eaLnBrk="1" latinLnBrk="0" hangingPunct="1">
              <a:lnSpc>
                <a:spcPct val="90000"/>
              </a:lnSpc>
              <a:spcBef>
                <a:spcPct val="0"/>
              </a:spcBef>
              <a:buNone/>
              <a:defRPr sz="6000" b="1" kern="1200">
                <a:solidFill>
                  <a:schemeClr val="bg1"/>
                </a:solidFill>
                <a:latin typeface="+mj-lt"/>
                <a:ea typeface="+mj-ea"/>
                <a:cs typeface="+mj-cs"/>
              </a:defRPr>
            </a:lvl1pPr>
          </a:lstStyle>
          <a:p>
            <a:r>
              <a:rPr lang="en-US" dirty="0"/>
              <a:t>Click to edit Master title style</a:t>
            </a:r>
          </a:p>
        </p:txBody>
      </p:sp>
      <p:sp>
        <p:nvSpPr>
          <p:cNvPr id="28" name="Slide Number Placeholder 5"/>
          <p:cNvSpPr txBox="1">
            <a:spLocks/>
          </p:cNvSpPr>
          <p:nvPr userDrawn="1"/>
        </p:nvSpPr>
        <p:spPr>
          <a:xfrm>
            <a:off x="108578" y="6454451"/>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753B17-1229-47A4-BBB2-A02D5F84107F}" type="slidenum">
              <a:rPr lang="en-US" smtClean="0"/>
              <a:pPr/>
              <a:t>‹#›</a:t>
            </a:fld>
            <a:endParaRPr lang="en-US" dirty="0"/>
          </a:p>
        </p:txBody>
      </p:sp>
    </p:spTree>
    <p:extLst>
      <p:ext uri="{BB962C8B-B14F-4D97-AF65-F5344CB8AC3E}">
        <p14:creationId xmlns:p14="http://schemas.microsoft.com/office/powerpoint/2010/main" val="3501537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96D0A64-0AE3-495C-8680-443A25D7EF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1B1ABAB-3EE8-45E5-9B29-334F29C653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AC71BA5-DFCA-45EB-95B3-C1B915A8D1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CFEC46-ADF7-41AE-9BFB-21D631D739BD}" type="datetimeFigureOut">
              <a:rPr lang="en-US" smtClean="0"/>
              <a:t>4/23/2019</a:t>
            </a:fld>
            <a:endParaRPr lang="en-US" dirty="0"/>
          </a:p>
        </p:txBody>
      </p:sp>
      <p:sp>
        <p:nvSpPr>
          <p:cNvPr id="5" name="Footer Placeholder 4">
            <a:extLst>
              <a:ext uri="{FF2B5EF4-FFF2-40B4-BE49-F238E27FC236}">
                <a16:creationId xmlns:a16="http://schemas.microsoft.com/office/drawing/2014/main" xmlns="" id="{704596A0-E7A3-491F-BC39-D20AE4189A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1031A7C6-CE6C-44DB-8910-D15D8C6249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33729F-2414-494F-9894-24CCD64DCCE9}" type="slidenum">
              <a:rPr lang="en-US" smtClean="0"/>
              <a:t>‹#›</a:t>
            </a:fld>
            <a:endParaRPr lang="en-US" dirty="0"/>
          </a:p>
        </p:txBody>
      </p:sp>
    </p:spTree>
    <p:extLst>
      <p:ext uri="{BB962C8B-B14F-4D97-AF65-F5344CB8AC3E}">
        <p14:creationId xmlns:p14="http://schemas.microsoft.com/office/powerpoint/2010/main" val="954955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williams_jacqueline@ausd.us" TargetMode="External"/><Relationship Id="rId2" Type="http://schemas.openxmlformats.org/officeDocument/2006/relationships/hyperlink" Target="mailto:jlaguardia@cde.ca.gov" TargetMode="External"/><Relationship Id="rId1" Type="http://schemas.openxmlformats.org/officeDocument/2006/relationships/slideLayout" Target="../slideLayouts/slideLayout2.xml"/><Relationship Id="rId5" Type="http://schemas.openxmlformats.org/officeDocument/2006/relationships/hyperlink" Target="mailto:jeyler@clsteam.net" TargetMode="External"/><Relationship Id="rId4" Type="http://schemas.openxmlformats.org/officeDocument/2006/relationships/hyperlink" Target="mailto:HeatherReynolds@westat.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D7C4F5-DE45-40C8-8033-E0F2B3447AA4}"/>
              </a:ext>
            </a:extLst>
          </p:cNvPr>
          <p:cNvSpPr>
            <a:spLocks noGrp="1"/>
          </p:cNvSpPr>
          <p:nvPr>
            <p:ph type="ctrTitle"/>
          </p:nvPr>
        </p:nvSpPr>
        <p:spPr>
          <a:xfrm>
            <a:off x="558810" y="480051"/>
            <a:ext cx="11073687" cy="2899602"/>
          </a:xfrm>
        </p:spPr>
        <p:txBody>
          <a:bodyPr/>
          <a:lstStyle/>
          <a:p>
            <a:r>
              <a:rPr lang="en-US" dirty="0" smtClean="0"/>
              <a:t>Getting Everyone Together:</a:t>
            </a:r>
            <a:endParaRPr lang="en-US" dirty="0"/>
          </a:p>
        </p:txBody>
      </p:sp>
      <p:sp>
        <p:nvSpPr>
          <p:cNvPr id="3" name="Subtitle 2">
            <a:extLst>
              <a:ext uri="{FF2B5EF4-FFF2-40B4-BE49-F238E27FC236}">
                <a16:creationId xmlns:a16="http://schemas.microsoft.com/office/drawing/2014/main" xmlns="" id="{C2DF99D8-0AAC-47DE-A95A-081897BD4EE4}"/>
              </a:ext>
            </a:extLst>
          </p:cNvPr>
          <p:cNvSpPr>
            <a:spLocks noGrp="1"/>
          </p:cNvSpPr>
          <p:nvPr>
            <p:ph type="subTitle" idx="1"/>
          </p:nvPr>
        </p:nvSpPr>
        <p:spPr/>
        <p:txBody>
          <a:bodyPr/>
          <a:lstStyle/>
          <a:p>
            <a:r>
              <a:rPr lang="en-US" dirty="0" smtClean="0"/>
              <a:t>Improving Outcomes with Better </a:t>
            </a:r>
            <a:r>
              <a:rPr lang="en-US" dirty="0"/>
              <a:t>D</a:t>
            </a:r>
            <a:r>
              <a:rPr lang="en-US" dirty="0" smtClean="0"/>
              <a:t>ata</a:t>
            </a:r>
            <a:endParaRPr lang="en-US" dirty="0"/>
          </a:p>
        </p:txBody>
      </p:sp>
      <p:sp>
        <p:nvSpPr>
          <p:cNvPr id="4" name="Slide Number Placeholder 3">
            <a:extLst>
              <a:ext uri="{FF2B5EF4-FFF2-40B4-BE49-F238E27FC236}">
                <a16:creationId xmlns:a16="http://schemas.microsoft.com/office/drawing/2014/main" xmlns="" id="{48247414-C83C-43AB-82FB-D5FD4BA9104F}"/>
              </a:ext>
            </a:extLst>
          </p:cNvPr>
          <p:cNvSpPr>
            <a:spLocks noGrp="1"/>
          </p:cNvSpPr>
          <p:nvPr>
            <p:ph type="sldNum" sz="quarter" idx="4"/>
          </p:nvPr>
        </p:nvSpPr>
        <p:spPr/>
        <p:txBody>
          <a:bodyPr/>
          <a:lstStyle/>
          <a:p>
            <a:fld id="{8B753B17-1229-47A4-BBB2-A02D5F84107F}" type="slidenum">
              <a:rPr lang="en-US" smtClean="0"/>
              <a:pPr/>
              <a:t>1</a:t>
            </a:fld>
            <a:endParaRPr lang="en-US" dirty="0"/>
          </a:p>
        </p:txBody>
      </p:sp>
    </p:spTree>
    <p:extLst>
      <p:ext uri="{BB962C8B-B14F-4D97-AF65-F5344CB8AC3E}">
        <p14:creationId xmlns:p14="http://schemas.microsoft.com/office/powerpoint/2010/main" val="1506360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Levels (cont.)</a:t>
            </a:r>
            <a:endParaRPr lang="en-US" dirty="0"/>
          </a:p>
        </p:txBody>
      </p:sp>
      <p:sp>
        <p:nvSpPr>
          <p:cNvPr id="3" name="Content Placeholder 2"/>
          <p:cNvSpPr>
            <a:spLocks noGrp="1"/>
          </p:cNvSpPr>
          <p:nvPr>
            <p:ph idx="1"/>
          </p:nvPr>
        </p:nvSpPr>
        <p:spPr/>
        <p:txBody>
          <a:bodyPr>
            <a:normAutofit/>
          </a:bodyPr>
          <a:lstStyle/>
          <a:p>
            <a:r>
              <a:rPr lang="en-US" sz="3200" dirty="0" smtClean="0"/>
              <a:t>At least two years of data are needed to determine the performance level (of color) for a state </a:t>
            </a:r>
            <a:r>
              <a:rPr lang="en-US" sz="3200" dirty="0" smtClean="0"/>
              <a:t>indicator:</a:t>
            </a:r>
            <a:endParaRPr lang="en-US" sz="3200" dirty="0"/>
          </a:p>
          <a:p>
            <a:pPr marL="0" indent="0">
              <a:buNone/>
            </a:pPr>
            <a:endParaRPr lang="en-US" sz="3600" dirty="0" smtClean="0"/>
          </a:p>
          <a:p>
            <a:pPr lvl="1"/>
            <a:r>
              <a:rPr lang="en-US" sz="3200" dirty="0" smtClean="0"/>
              <a:t>Current Year Data: To calculate </a:t>
            </a:r>
            <a:r>
              <a:rPr lang="en-US" sz="3200" dirty="0" smtClean="0"/>
              <a:t>Status</a:t>
            </a:r>
          </a:p>
          <a:p>
            <a:pPr marL="457200" lvl="1" indent="0">
              <a:buNone/>
            </a:pPr>
            <a:endParaRPr lang="en-US" sz="3200" dirty="0" smtClean="0"/>
          </a:p>
          <a:p>
            <a:pPr lvl="1"/>
            <a:r>
              <a:rPr lang="en-US" sz="3200" dirty="0" smtClean="0"/>
              <a:t>Prior Year Data: To calculate Change</a:t>
            </a:r>
            <a:endParaRPr lang="en-US" sz="3200"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10</a:t>
            </a:fld>
            <a:endParaRPr lang="en-US" dirty="0"/>
          </a:p>
        </p:txBody>
      </p:sp>
    </p:spTree>
    <p:extLst>
      <p:ext uri="{BB962C8B-B14F-4D97-AF65-F5344CB8AC3E}">
        <p14:creationId xmlns:p14="http://schemas.microsoft.com/office/powerpoint/2010/main" val="3457540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for Need and Collaboration with CIID</a:t>
            </a:r>
            <a:endParaRPr lang="en-US" dirty="0"/>
          </a:p>
        </p:txBody>
      </p:sp>
      <p:sp>
        <p:nvSpPr>
          <p:cNvPr id="3" name="Content Placeholder 2"/>
          <p:cNvSpPr>
            <a:spLocks noGrp="1"/>
          </p:cNvSpPr>
          <p:nvPr>
            <p:ph idx="1"/>
          </p:nvPr>
        </p:nvSpPr>
        <p:spPr/>
        <p:txBody>
          <a:bodyPr>
            <a:normAutofit fontScale="85000" lnSpcReduction="10000"/>
          </a:bodyPr>
          <a:lstStyle/>
          <a:p>
            <a:r>
              <a:rPr lang="en-US" sz="3500" dirty="0" smtClean="0"/>
              <a:t>70% of LEAs identified for Differentiated Assistance in the California Dashboard are due to outcomes for their students with </a:t>
            </a:r>
            <a:r>
              <a:rPr lang="en-US" sz="3500" dirty="0" smtClean="0"/>
              <a:t>disabilities</a:t>
            </a:r>
          </a:p>
          <a:p>
            <a:pPr marL="0" indent="0">
              <a:buNone/>
            </a:pPr>
            <a:endParaRPr lang="en-US" sz="3500" dirty="0" smtClean="0"/>
          </a:p>
          <a:p>
            <a:r>
              <a:rPr lang="en-US" sz="3500" dirty="0" smtClean="0"/>
              <a:t>The California Department of Education (CDE) recognized the need to improve understanding and capacity for high quality </a:t>
            </a:r>
            <a:r>
              <a:rPr lang="en-US" sz="3500" dirty="0" smtClean="0"/>
              <a:t>data</a:t>
            </a:r>
          </a:p>
          <a:p>
            <a:pPr marL="0" indent="0">
              <a:buNone/>
            </a:pPr>
            <a:endParaRPr lang="en-US" sz="3500" dirty="0" smtClean="0"/>
          </a:p>
          <a:p>
            <a:r>
              <a:rPr lang="en-US" sz="3500" dirty="0" smtClean="0"/>
              <a:t>In anticipation of technical assistance, CDE </a:t>
            </a:r>
            <a:r>
              <a:rPr lang="en-US" sz="3500" dirty="0"/>
              <a:t>collaborated with the Center for the Integration of IDEA (CIID) to develop an LEA Self-Assessment for Data</a:t>
            </a:r>
          </a:p>
          <a:p>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11</a:t>
            </a:fld>
            <a:endParaRPr lang="en-US" dirty="0"/>
          </a:p>
        </p:txBody>
      </p:sp>
    </p:spTree>
    <p:extLst>
      <p:ext uri="{BB962C8B-B14F-4D97-AF65-F5344CB8AC3E}">
        <p14:creationId xmlns:p14="http://schemas.microsoft.com/office/powerpoint/2010/main" val="3522752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Bootcamps</a:t>
            </a:r>
            <a:endParaRPr lang="en-US" dirty="0"/>
          </a:p>
        </p:txBody>
      </p:sp>
      <p:sp>
        <p:nvSpPr>
          <p:cNvPr id="3" name="Content Placeholder 2"/>
          <p:cNvSpPr>
            <a:spLocks noGrp="1"/>
          </p:cNvSpPr>
          <p:nvPr>
            <p:ph idx="1"/>
          </p:nvPr>
        </p:nvSpPr>
        <p:spPr/>
        <p:txBody>
          <a:bodyPr>
            <a:normAutofit fontScale="77500" lnSpcReduction="20000"/>
          </a:bodyPr>
          <a:lstStyle/>
          <a:p>
            <a:r>
              <a:rPr lang="en-US" sz="3200" dirty="0" smtClean="0"/>
              <a:t>Six Data Bootcamps held throughout the state May and June </a:t>
            </a:r>
            <a:r>
              <a:rPr lang="en-US" sz="3200" dirty="0" smtClean="0"/>
              <a:t>2018</a:t>
            </a:r>
          </a:p>
          <a:p>
            <a:endParaRPr lang="en-US" sz="3200" dirty="0" smtClean="0"/>
          </a:p>
          <a:p>
            <a:r>
              <a:rPr lang="en-US" sz="3200" dirty="0" smtClean="0"/>
              <a:t>One-day training for LEA representatives to focus on understanding the impact of data source and quality of data for students with </a:t>
            </a:r>
            <a:r>
              <a:rPr lang="en-US" sz="3200" dirty="0" smtClean="0"/>
              <a:t>disabilities</a:t>
            </a:r>
          </a:p>
          <a:p>
            <a:endParaRPr lang="en-US" sz="3200" dirty="0" smtClean="0"/>
          </a:p>
          <a:p>
            <a:r>
              <a:rPr lang="en-US" sz="3200" dirty="0" smtClean="0"/>
              <a:t>65 LEAs were invited to </a:t>
            </a:r>
            <a:r>
              <a:rPr lang="en-US" sz="3200" dirty="0" smtClean="0"/>
              <a:t>participate and a </a:t>
            </a:r>
            <a:r>
              <a:rPr lang="en-US" sz="3200" dirty="0" smtClean="0"/>
              <a:t>total of 258 participants </a:t>
            </a:r>
            <a:r>
              <a:rPr lang="en-US" sz="3200" dirty="0" smtClean="0"/>
              <a:t>attended</a:t>
            </a:r>
          </a:p>
          <a:p>
            <a:pPr marL="0" indent="0">
              <a:buNone/>
            </a:pPr>
            <a:endParaRPr lang="en-US" sz="3200" dirty="0" smtClean="0"/>
          </a:p>
          <a:p>
            <a:r>
              <a:rPr lang="en-US" sz="3200" dirty="0" smtClean="0"/>
              <a:t>Participants rated the training 4.6 out of 5</a:t>
            </a:r>
          </a:p>
          <a:p>
            <a:endParaRPr lang="en-US" dirty="0"/>
          </a:p>
          <a:p>
            <a:pPr marL="0" indent="0" algn="ctr">
              <a:buNone/>
            </a:pPr>
            <a:r>
              <a:rPr lang="en-US" i="1" dirty="0"/>
              <a:t>"The structure worked very well! Specific topic, guidance, team conversation. I also loved that we had real data to look at." </a:t>
            </a:r>
            <a:r>
              <a:rPr lang="en-US" dirty="0" smtClean="0"/>
              <a:t> </a:t>
            </a:r>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12</a:t>
            </a:fld>
            <a:endParaRPr lang="en-US" dirty="0"/>
          </a:p>
        </p:txBody>
      </p:sp>
    </p:spTree>
    <p:extLst>
      <p:ext uri="{BB962C8B-B14F-4D97-AF65-F5344CB8AC3E}">
        <p14:creationId xmlns:p14="http://schemas.microsoft.com/office/powerpoint/2010/main" val="1287833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Causes</a:t>
            </a:r>
            <a:endParaRPr lang="en-US" dirty="0"/>
          </a:p>
        </p:txBody>
      </p:sp>
      <p:sp>
        <p:nvSpPr>
          <p:cNvPr id="3" name="Content Placeholder 2"/>
          <p:cNvSpPr>
            <a:spLocks noGrp="1"/>
          </p:cNvSpPr>
          <p:nvPr>
            <p:ph idx="1"/>
          </p:nvPr>
        </p:nvSpPr>
        <p:spPr/>
        <p:txBody>
          <a:bodyPr/>
          <a:lstStyle/>
          <a:p>
            <a:r>
              <a:rPr lang="en-US" sz="3200" dirty="0" smtClean="0"/>
              <a:t>LEAs worked with their teams, </a:t>
            </a:r>
            <a:r>
              <a:rPr lang="en-US" sz="3200" dirty="0" smtClean="0"/>
              <a:t>which included, </a:t>
            </a:r>
            <a:r>
              <a:rPr lang="en-US" sz="3200" dirty="0" smtClean="0"/>
              <a:t>but </a:t>
            </a:r>
            <a:r>
              <a:rPr lang="en-US" sz="3200" dirty="0" smtClean="0"/>
              <a:t>was not limited </a:t>
            </a:r>
            <a:r>
              <a:rPr lang="en-US" sz="3200" dirty="0" smtClean="0"/>
              <a:t>to: the Director of Special Education, Director of Technology, Superintendent of Student Services, Student Information Systems Coordinator, </a:t>
            </a:r>
            <a:r>
              <a:rPr lang="en-US" sz="3200" dirty="0" smtClean="0"/>
              <a:t>and SELPA </a:t>
            </a:r>
            <a:r>
              <a:rPr lang="en-US" sz="3200" dirty="0" smtClean="0"/>
              <a:t>Administrators</a:t>
            </a:r>
          </a:p>
          <a:p>
            <a:r>
              <a:rPr lang="en-US" sz="3200" dirty="0" smtClean="0"/>
              <a:t>Data </a:t>
            </a:r>
            <a:r>
              <a:rPr lang="en-US" sz="3200" dirty="0" smtClean="0"/>
              <a:t>Teams:</a:t>
            </a:r>
            <a:endParaRPr lang="en-US" sz="3200" dirty="0" smtClean="0"/>
          </a:p>
          <a:p>
            <a:pPr lvl="1"/>
            <a:r>
              <a:rPr lang="en-US" sz="2800" dirty="0"/>
              <a:t>W</a:t>
            </a:r>
            <a:r>
              <a:rPr lang="en-US" sz="2800" dirty="0" smtClean="0"/>
              <a:t>orked through the LEA Self-Assessment;</a:t>
            </a:r>
          </a:p>
          <a:p>
            <a:pPr lvl="1"/>
            <a:r>
              <a:rPr lang="en-US" sz="2800" dirty="0"/>
              <a:t>R</a:t>
            </a:r>
            <a:r>
              <a:rPr lang="en-US" sz="2800" dirty="0" smtClean="0"/>
              <a:t>eviewed their own data; and,</a:t>
            </a:r>
          </a:p>
          <a:p>
            <a:pPr lvl="1"/>
            <a:r>
              <a:rPr lang="en-US" sz="2800" dirty="0"/>
              <a:t>D</a:t>
            </a:r>
            <a:r>
              <a:rPr lang="en-US" sz="2800" dirty="0" smtClean="0"/>
              <a:t>eveloped </a:t>
            </a:r>
            <a:r>
              <a:rPr lang="en-US" sz="2800" dirty="0" smtClean="0"/>
              <a:t>an improvement </a:t>
            </a:r>
            <a:r>
              <a:rPr lang="en-US" sz="2800" dirty="0" smtClean="0"/>
              <a:t>plan</a:t>
            </a:r>
          </a:p>
          <a:p>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13</a:t>
            </a:fld>
            <a:endParaRPr lang="en-US" dirty="0"/>
          </a:p>
        </p:txBody>
      </p:sp>
    </p:spTree>
    <p:extLst>
      <p:ext uri="{BB962C8B-B14F-4D97-AF65-F5344CB8AC3E}">
        <p14:creationId xmlns:p14="http://schemas.microsoft.com/office/powerpoint/2010/main" val="2214904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6AB36E-E557-4C01-A6C2-F72F409EE36F}"/>
              </a:ext>
            </a:extLst>
          </p:cNvPr>
          <p:cNvSpPr>
            <a:spLocks noGrp="1"/>
          </p:cNvSpPr>
          <p:nvPr>
            <p:ph type="title"/>
          </p:nvPr>
        </p:nvSpPr>
        <p:spPr/>
        <p:txBody>
          <a:bodyPr/>
          <a:lstStyle/>
          <a:p>
            <a:r>
              <a:rPr lang="en-US" dirty="0" smtClean="0"/>
              <a:t>Self-Assessment</a:t>
            </a:r>
            <a:endParaRPr lang="en-US" dirty="0"/>
          </a:p>
        </p:txBody>
      </p:sp>
      <p:sp>
        <p:nvSpPr>
          <p:cNvPr id="4" name="Slide Number Placeholder 3">
            <a:extLst>
              <a:ext uri="{FF2B5EF4-FFF2-40B4-BE49-F238E27FC236}">
                <a16:creationId xmlns:a16="http://schemas.microsoft.com/office/drawing/2014/main" xmlns="" id="{A6355A54-4D64-404D-B392-88D5CCCC90F4}"/>
              </a:ext>
            </a:extLst>
          </p:cNvPr>
          <p:cNvSpPr>
            <a:spLocks noGrp="1"/>
          </p:cNvSpPr>
          <p:nvPr>
            <p:ph type="sldNum" sz="quarter" idx="4"/>
          </p:nvPr>
        </p:nvSpPr>
        <p:spPr/>
        <p:txBody>
          <a:bodyPr/>
          <a:lstStyle/>
          <a:p>
            <a:fld id="{8B753B17-1229-47A4-BBB2-A02D5F84107F}" type="slidenum">
              <a:rPr lang="en-US" smtClean="0"/>
              <a:pPr/>
              <a:t>14</a:t>
            </a:fld>
            <a:endParaRPr lang="en-US" dirty="0"/>
          </a:p>
        </p:txBody>
      </p:sp>
      <p:pic>
        <p:nvPicPr>
          <p:cNvPr id="6" name="Content Placeholder 5" descr="A picture showing the LEA Data System Self-Assessment Overview, with components, quality indicator, indicator description, quality indicator rating and total number of elements column. " title="Snapshot of LEA Data System Self-Assessment"/>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822" y="1839716"/>
            <a:ext cx="6211167" cy="3629532"/>
          </a:xfrm>
        </p:spPr>
      </p:pic>
      <p:pic>
        <p:nvPicPr>
          <p:cNvPr id="7" name="Picture 6" descr="A picture showing the 7 options for the Weighted Quality Indicator Rating." title="Snapshot of Weighted Quality Indicator Rat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51469" y="2825691"/>
            <a:ext cx="5201376" cy="1657581"/>
          </a:xfrm>
          <a:prstGeom prst="rect">
            <a:avLst/>
          </a:prstGeom>
        </p:spPr>
      </p:pic>
    </p:spTree>
    <p:extLst>
      <p:ext uri="{BB962C8B-B14F-4D97-AF65-F5344CB8AC3E}">
        <p14:creationId xmlns:p14="http://schemas.microsoft.com/office/powerpoint/2010/main" val="3938003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Self-Assessment (cont.)</a:t>
            </a:r>
            <a:endParaRPr lang="en-US" dirty="0"/>
          </a:p>
        </p:txBody>
      </p:sp>
      <p:pic>
        <p:nvPicPr>
          <p:cNvPr id="6" name="Content Placeholder 5" descr="A snapshot of the Self-Assessment tool showing specifically Section 1: Data Governance, and four intial questions. " title="Snapshot of Self-Assessment"/>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2108" y="1888528"/>
            <a:ext cx="6264926" cy="3798594"/>
          </a:xfrm>
        </p:spPr>
      </p:pic>
      <p:sp>
        <p:nvSpPr>
          <p:cNvPr id="4" name="Slide Number Placeholder 3"/>
          <p:cNvSpPr>
            <a:spLocks noGrp="1"/>
          </p:cNvSpPr>
          <p:nvPr>
            <p:ph type="sldNum" sz="quarter" idx="4"/>
          </p:nvPr>
        </p:nvSpPr>
        <p:spPr/>
        <p:txBody>
          <a:bodyPr/>
          <a:lstStyle/>
          <a:p>
            <a:fld id="{8B753B17-1229-47A4-BBB2-A02D5F84107F}" type="slidenum">
              <a:rPr lang="en-US" smtClean="0"/>
              <a:pPr/>
              <a:t>15</a:t>
            </a:fld>
            <a:endParaRPr lang="en-US" dirty="0"/>
          </a:p>
        </p:txBody>
      </p:sp>
      <p:pic>
        <p:nvPicPr>
          <p:cNvPr id="7" name="Picture 6" descr="A picture showing the 4 scale rating of elements." title="Element Rat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6308" y="3072208"/>
            <a:ext cx="5315692" cy="981212"/>
          </a:xfrm>
          <a:prstGeom prst="rect">
            <a:avLst/>
          </a:prstGeom>
        </p:spPr>
      </p:pic>
    </p:spTree>
    <p:extLst>
      <p:ext uri="{BB962C8B-B14F-4D97-AF65-F5344CB8AC3E}">
        <p14:creationId xmlns:p14="http://schemas.microsoft.com/office/powerpoint/2010/main" val="2599294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Display Excerpt</a:t>
            </a:r>
            <a:endParaRPr lang="en-US" dirty="0"/>
          </a:p>
        </p:txBody>
      </p:sp>
      <p:pic>
        <p:nvPicPr>
          <p:cNvPr id="5" name="Content Placeholder 4" descr="An exceprt of a data display report provided to a local educational agency." title="Data Display Pictur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69704" y="1969256"/>
            <a:ext cx="10160113" cy="3500821"/>
          </a:xfrm>
        </p:spPr>
      </p:pic>
      <p:sp>
        <p:nvSpPr>
          <p:cNvPr id="4" name="Slide Number Placeholder 3"/>
          <p:cNvSpPr>
            <a:spLocks noGrp="1"/>
          </p:cNvSpPr>
          <p:nvPr>
            <p:ph type="sldNum" sz="quarter" idx="4"/>
          </p:nvPr>
        </p:nvSpPr>
        <p:spPr/>
        <p:txBody>
          <a:bodyPr/>
          <a:lstStyle/>
          <a:p>
            <a:fld id="{8B753B17-1229-47A4-BBB2-A02D5F84107F}" type="slidenum">
              <a:rPr lang="en-US" smtClean="0"/>
              <a:pPr/>
              <a:t>16</a:t>
            </a:fld>
            <a:endParaRPr lang="en-US" dirty="0"/>
          </a:p>
        </p:txBody>
      </p:sp>
    </p:spTree>
    <p:extLst>
      <p:ext uri="{BB962C8B-B14F-4D97-AF65-F5344CB8AC3E}">
        <p14:creationId xmlns:p14="http://schemas.microsoft.com/office/powerpoint/2010/main" val="158557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Display Excerpt (cont.)</a:t>
            </a:r>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17</a:t>
            </a:fld>
            <a:endParaRPr lang="en-US" dirty="0"/>
          </a:p>
        </p:txBody>
      </p:sp>
      <p:pic>
        <p:nvPicPr>
          <p:cNvPr id="5" name="Content Placeholder 4" descr="An exceprt of a data display report provided to a local educational agency." title="Data display pictur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3600" y="1810761"/>
            <a:ext cx="7640601" cy="4519441"/>
          </a:xfrm>
          <a:prstGeom prst="rect">
            <a:avLst/>
          </a:prstGeom>
        </p:spPr>
      </p:pic>
    </p:spTree>
    <p:extLst>
      <p:ext uri="{BB962C8B-B14F-4D97-AF65-F5344CB8AC3E}">
        <p14:creationId xmlns:p14="http://schemas.microsoft.com/office/powerpoint/2010/main" val="1040980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 what?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CDE r</a:t>
            </a:r>
            <a:r>
              <a:rPr lang="en-US" dirty="0" smtClean="0"/>
              <a:t>ecognized the need </a:t>
            </a:r>
            <a:r>
              <a:rPr lang="en-US" dirty="0"/>
              <a:t>for support for selected </a:t>
            </a:r>
            <a:r>
              <a:rPr lang="en-US" dirty="0" smtClean="0"/>
              <a:t>LEAs</a:t>
            </a:r>
          </a:p>
          <a:p>
            <a:endParaRPr lang="en-US" dirty="0"/>
          </a:p>
          <a:p>
            <a:r>
              <a:rPr lang="en-US" dirty="0"/>
              <a:t>Piloted a facilitated self-assessment process; added documentation and priority-setting activities to strengthen improvement </a:t>
            </a:r>
            <a:r>
              <a:rPr lang="en-US" dirty="0" smtClean="0"/>
              <a:t>planning</a:t>
            </a:r>
          </a:p>
          <a:p>
            <a:endParaRPr lang="en-US" dirty="0"/>
          </a:p>
          <a:p>
            <a:r>
              <a:rPr lang="en-US" dirty="0"/>
              <a:t>Designed additional structured activities to support districts in their identified improvement </a:t>
            </a:r>
            <a:r>
              <a:rPr lang="en-US" dirty="0" smtClean="0"/>
              <a:t>activities</a:t>
            </a:r>
          </a:p>
          <a:p>
            <a:endParaRPr lang="en-US" dirty="0"/>
          </a:p>
          <a:p>
            <a:r>
              <a:rPr lang="en-US" dirty="0"/>
              <a:t>Broadened </a:t>
            </a:r>
            <a:r>
              <a:rPr lang="en-US" dirty="0" smtClean="0"/>
              <a:t>the working </a:t>
            </a:r>
            <a:r>
              <a:rPr lang="en-US" dirty="0"/>
              <a:t>group to expand usability testing, gain practitioner perspective, refine </a:t>
            </a:r>
            <a:r>
              <a:rPr lang="en-US" dirty="0" smtClean="0"/>
              <a:t>Data Toolkit</a:t>
            </a:r>
            <a:r>
              <a:rPr lang="en-US" dirty="0"/>
              <a:t>, and prepare for scale-up of implementation</a:t>
            </a:r>
          </a:p>
          <a:p>
            <a:pPr marL="0" indent="0">
              <a:buNone/>
            </a:pPr>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18</a:t>
            </a:fld>
            <a:endParaRPr lang="en-US" dirty="0"/>
          </a:p>
        </p:txBody>
      </p:sp>
    </p:spTree>
    <p:extLst>
      <p:ext uri="{BB962C8B-B14F-4D97-AF65-F5344CB8AC3E}">
        <p14:creationId xmlns:p14="http://schemas.microsoft.com/office/powerpoint/2010/main" val="1269705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Data Toolkit</a:t>
            </a:r>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19</a:t>
            </a:fld>
            <a:endParaRPr lang="en-US" dirty="0"/>
          </a:p>
        </p:txBody>
      </p:sp>
      <p:graphicFrame>
        <p:nvGraphicFramePr>
          <p:cNvPr id="6" name="Content Placeholder 5" descr="A smart art graphic describing six steps to the development of the Data Toolkit: step 1, data governance team; step 2, self-assessment; step 3, district landscapes; step 4, priority setting activity; step 5, data improvement plan; and step 6, policies and procedures for data systems." title="Data Toolkit Six Steps"/>
          <p:cNvGraphicFramePr>
            <a:graphicFrameLocks noGrp="1"/>
          </p:cNvGraphicFramePr>
          <p:nvPr>
            <p:ph idx="1"/>
            <p:extLst>
              <p:ext uri="{D42A27DB-BD31-4B8C-83A1-F6EECF244321}">
                <p14:modId xmlns:p14="http://schemas.microsoft.com/office/powerpoint/2010/main" val="23228653"/>
              </p:ext>
            </p:extLst>
          </p:nvPr>
        </p:nvGraphicFramePr>
        <p:xfrm>
          <a:off x="838200" y="1690688"/>
          <a:ext cx="10515600" cy="43513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1627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descr="blue background">
            <a:extLst>
              <a:ext uri="{FF2B5EF4-FFF2-40B4-BE49-F238E27FC236}">
                <a16:creationId xmlns:a16="http://schemas.microsoft.com/office/drawing/2014/main" xmlns="" id="{2C4CE994-3E48-4845-A51F-FE2B43A34844}"/>
              </a:ext>
            </a:extLst>
          </p:cNvPr>
          <p:cNvSpPr/>
          <p:nvPr/>
        </p:nvSpPr>
        <p:spPr>
          <a:xfrm>
            <a:off x="1" y="1484"/>
            <a:ext cx="12192001" cy="3863105"/>
          </a:xfrm>
          <a:prstGeom prst="rect">
            <a:avLst/>
          </a:prstGeom>
          <a:solidFill>
            <a:srgbClr val="DDE7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descr="IDEAs that Work logo">
            <a:extLst>
              <a:ext uri="{FF2B5EF4-FFF2-40B4-BE49-F238E27FC236}">
                <a16:creationId xmlns:a16="http://schemas.microsoft.com/office/drawing/2014/main" xmlns="" id="{5EAD27D8-D08D-4462-BA08-7ACB143A95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93669"/>
            <a:ext cx="3086742" cy="2878740"/>
          </a:xfrm>
          <a:prstGeom prst="rect">
            <a:avLst/>
          </a:prstGeom>
        </p:spPr>
      </p:pic>
      <p:sp>
        <p:nvSpPr>
          <p:cNvPr id="6" name="TextBox 5">
            <a:extLst>
              <a:ext uri="{FF2B5EF4-FFF2-40B4-BE49-F238E27FC236}">
                <a16:creationId xmlns:a16="http://schemas.microsoft.com/office/drawing/2014/main" xmlns="" id="{467E09B7-9ED7-42A0-B4DF-2DC22EDF6D9F}"/>
              </a:ext>
            </a:extLst>
          </p:cNvPr>
          <p:cNvSpPr txBox="1"/>
          <p:nvPr/>
        </p:nvSpPr>
        <p:spPr>
          <a:xfrm>
            <a:off x="333632" y="3864589"/>
            <a:ext cx="11417644" cy="31700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DISCLAIMER: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The contents of this presentation were developed by the presenters for the 2019 OSEP Leadership Conference. However, these contents do not necessarily represent the policy of the Department of Education, and you should not assume endorsement by the Federal Government.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(Authority: 20 U.S.C. 1221e-3 and 3474)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1"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7" name="Rectangle 6" descr="A title " title="2019 OSEP Leadership Conference">
            <a:extLst>
              <a:ext uri="{FF2B5EF4-FFF2-40B4-BE49-F238E27FC236}">
                <a16:creationId xmlns:a16="http://schemas.microsoft.com/office/drawing/2014/main" xmlns="" id="{E5C3F16C-9D56-463C-845D-DA5F17E4DDB6}"/>
              </a:ext>
              <a:ext uri="{C183D7F6-B498-43B3-948B-1728B52AA6E4}">
                <adec:decorative xmlns:adec="http://schemas.microsoft.com/office/drawing/2017/decorative" xmlns="" val="1"/>
              </a:ext>
            </a:extLst>
          </p:cNvPr>
          <p:cNvSpPr/>
          <p:nvPr/>
        </p:nvSpPr>
        <p:spPr>
          <a:xfrm>
            <a:off x="3086741" y="493669"/>
            <a:ext cx="9105258" cy="2878740"/>
          </a:xfrm>
          <a:prstGeom prst="rect">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xmlns="" id="{654A7A63-F737-429B-95E4-84140F08B673}"/>
              </a:ext>
            </a:extLst>
          </p:cNvPr>
          <p:cNvSpPr txBox="1"/>
          <p:nvPr/>
        </p:nvSpPr>
        <p:spPr>
          <a:xfrm>
            <a:off x="3086741" y="1064876"/>
            <a:ext cx="9105258" cy="1938992"/>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uLnTx/>
                <a:uFillTx/>
                <a:latin typeface="Shonar Bangla" panose="020B0502040204020203" pitchFamily="34" charset="0"/>
                <a:ea typeface="+mn-ea"/>
                <a:cs typeface="Shonar Bangla" panose="020B0502040204020203" pitchFamily="34" charset="0"/>
              </a:rPr>
              <a:t>2019 OSEP Leadership Conference</a:t>
            </a:r>
          </a:p>
        </p:txBody>
      </p:sp>
      <p:sp>
        <p:nvSpPr>
          <p:cNvPr id="2" name="Title 1" hidden="1">
            <a:extLst>
              <a:ext uri="{FF2B5EF4-FFF2-40B4-BE49-F238E27FC236}">
                <a16:creationId xmlns:a16="http://schemas.microsoft.com/office/drawing/2014/main" xmlns="" id="{2C5FBF76-B51D-4932-8125-86AF70BC5470}"/>
              </a:ext>
            </a:extLst>
          </p:cNvPr>
          <p:cNvSpPr>
            <a:spLocks noGrp="1"/>
          </p:cNvSpPr>
          <p:nvPr>
            <p:ph type="title"/>
          </p:nvPr>
        </p:nvSpPr>
        <p:spPr/>
        <p:txBody>
          <a:bodyPr/>
          <a:lstStyle/>
          <a:p>
            <a:r>
              <a:rPr lang="en-US" dirty="0"/>
              <a:t>OSEP Disclaimer </a:t>
            </a:r>
          </a:p>
        </p:txBody>
      </p:sp>
    </p:spTree>
    <p:extLst>
      <p:ext uri="{BB962C8B-B14F-4D97-AF65-F5344CB8AC3E}">
        <p14:creationId xmlns:p14="http://schemas.microsoft.com/office/powerpoint/2010/main" val="27137705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988" y="365125"/>
            <a:ext cx="10515600" cy="1325563"/>
          </a:xfrm>
        </p:spPr>
        <p:txBody>
          <a:bodyPr/>
          <a:lstStyle/>
          <a:p>
            <a:r>
              <a:rPr lang="en-US" dirty="0" smtClean="0"/>
              <a:t>CDE’s Investment in Data Quality </a:t>
            </a:r>
            <a:r>
              <a:rPr lang="en-US" dirty="0" smtClean="0"/>
              <a:t>to </a:t>
            </a:r>
            <a:r>
              <a:rPr lang="en-US" dirty="0" smtClean="0"/>
              <a:t>Improve </a:t>
            </a:r>
            <a:r>
              <a:rPr lang="en-US" dirty="0" smtClean="0"/>
              <a:t>Outcomes for Students with Disabilities</a:t>
            </a:r>
            <a:endParaRPr lang="en-US" dirty="0"/>
          </a:p>
        </p:txBody>
      </p:sp>
      <p:sp>
        <p:nvSpPr>
          <p:cNvPr id="3" name="Content Placeholder 2"/>
          <p:cNvSpPr>
            <a:spLocks noGrp="1"/>
          </p:cNvSpPr>
          <p:nvPr>
            <p:ph idx="1"/>
          </p:nvPr>
        </p:nvSpPr>
        <p:spPr/>
        <p:txBody>
          <a:bodyPr>
            <a:normAutofit/>
          </a:bodyPr>
          <a:lstStyle/>
          <a:p>
            <a:r>
              <a:rPr lang="en-US" sz="3200" dirty="0" smtClean="0"/>
              <a:t>California committed $10 million over 5 years to improve </a:t>
            </a:r>
            <a:r>
              <a:rPr lang="en-US" sz="3200" dirty="0" smtClean="0"/>
              <a:t>the quality of Special </a:t>
            </a:r>
            <a:r>
              <a:rPr lang="en-US" sz="3200" dirty="0" smtClean="0"/>
              <a:t>Education </a:t>
            </a:r>
            <a:r>
              <a:rPr lang="en-US" sz="3200" dirty="0" smtClean="0"/>
              <a:t>data</a:t>
            </a:r>
          </a:p>
          <a:p>
            <a:pPr marL="0" indent="0">
              <a:buNone/>
            </a:pPr>
            <a:endParaRPr lang="en-US" sz="3200" dirty="0" smtClean="0"/>
          </a:p>
          <a:p>
            <a:r>
              <a:rPr lang="en-US" sz="3200" dirty="0" smtClean="0"/>
              <a:t>Special Education Local Plan </a:t>
            </a:r>
            <a:r>
              <a:rPr lang="en-US" sz="3200" dirty="0" smtClean="0"/>
              <a:t>Areas (SELPA) were </a:t>
            </a:r>
            <a:r>
              <a:rPr lang="en-US" sz="3200" dirty="0" smtClean="0"/>
              <a:t>awarded grants to improve capacity</a:t>
            </a:r>
            <a:endParaRPr lang="en-US" sz="3200"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20</a:t>
            </a:fld>
            <a:endParaRPr lang="en-US" dirty="0"/>
          </a:p>
        </p:txBody>
      </p:sp>
    </p:spTree>
    <p:extLst>
      <p:ext uri="{BB962C8B-B14F-4D97-AF65-F5344CB8AC3E}">
        <p14:creationId xmlns:p14="http://schemas.microsoft.com/office/powerpoint/2010/main" val="576830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a:t>
            </a:r>
            <a:endParaRPr lang="en-US" dirty="0"/>
          </a:p>
        </p:txBody>
      </p:sp>
      <p:pic>
        <p:nvPicPr>
          <p:cNvPr id="5" name="Content Placeholder 4" descr="The logo of the El Dorado County Special Education Local Plan Area." title="El Dorado County SELPA Log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1231" y="1916400"/>
            <a:ext cx="2057687" cy="1800476"/>
          </a:xfrm>
        </p:spPr>
      </p:pic>
      <p:sp>
        <p:nvSpPr>
          <p:cNvPr id="4" name="Slide Number Placeholder 3"/>
          <p:cNvSpPr>
            <a:spLocks noGrp="1"/>
          </p:cNvSpPr>
          <p:nvPr>
            <p:ph type="sldNum" sz="quarter" idx="4"/>
          </p:nvPr>
        </p:nvSpPr>
        <p:spPr/>
        <p:txBody>
          <a:bodyPr/>
          <a:lstStyle/>
          <a:p>
            <a:fld id="{8B753B17-1229-47A4-BBB2-A02D5F84107F}" type="slidenum">
              <a:rPr lang="en-US" smtClean="0"/>
              <a:pPr/>
              <a:t>21</a:t>
            </a:fld>
            <a:endParaRPr lang="en-US" dirty="0"/>
          </a:p>
        </p:txBody>
      </p:sp>
      <p:pic>
        <p:nvPicPr>
          <p:cNvPr id="6" name="Picture 5" descr="The logo of the West San Gabriel Valley Local Plan Area. " title="West San Gabriel Valley SELPA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2931" y="2906223"/>
            <a:ext cx="2200582" cy="2010056"/>
          </a:xfrm>
          <a:prstGeom prst="rect">
            <a:avLst/>
          </a:prstGeom>
        </p:spPr>
      </p:pic>
      <p:pic>
        <p:nvPicPr>
          <p:cNvPr id="7" name="Picture 6" descr="The log of the Riverside County Special Education Local Plan Area Logo." title="Riverside County SELPA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88918" y="3297442"/>
            <a:ext cx="2943636" cy="1657581"/>
          </a:xfrm>
          <a:prstGeom prst="rect">
            <a:avLst/>
          </a:prstGeom>
        </p:spPr>
      </p:pic>
      <p:pic>
        <p:nvPicPr>
          <p:cNvPr id="8" name="Picture 7" descr="The logo of the IDEA Data Center (IDC). " title="IDC Data Center Logo"/>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0177" y="5177259"/>
            <a:ext cx="2819794" cy="885949"/>
          </a:xfrm>
          <a:prstGeom prst="rect">
            <a:avLst/>
          </a:prstGeom>
        </p:spPr>
      </p:pic>
      <p:pic>
        <p:nvPicPr>
          <p:cNvPr id="9" name="Picture 8" descr="The logo of Collaborative Learning Solutions. " title="Collaborative Learning Solutions Logo"/>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86546" y="4922477"/>
            <a:ext cx="4267796" cy="943107"/>
          </a:xfrm>
          <a:prstGeom prst="rect">
            <a:avLst/>
          </a:prstGeom>
        </p:spPr>
      </p:pic>
      <p:pic>
        <p:nvPicPr>
          <p:cNvPr id="10" name="Picture 9" descr="The logo of the California Department of Education. " title="California Department of Education Logo"/>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90458" y="1792303"/>
            <a:ext cx="4229690" cy="1267002"/>
          </a:xfrm>
          <a:prstGeom prst="rect">
            <a:avLst/>
          </a:prstGeom>
        </p:spPr>
      </p:pic>
    </p:spTree>
    <p:extLst>
      <p:ext uri="{BB962C8B-B14F-4D97-AF65-F5344CB8AC3E}">
        <p14:creationId xmlns:p14="http://schemas.microsoft.com/office/powerpoint/2010/main" val="398450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a:bodyPr>
          <a:lstStyle/>
          <a:p>
            <a:r>
              <a:rPr lang="en-US" sz="3200" dirty="0" smtClean="0"/>
              <a:t>Transition LEA Self-Assessment to online </a:t>
            </a:r>
            <a:r>
              <a:rPr lang="en-US" sz="3200" dirty="0" smtClean="0"/>
              <a:t>format</a:t>
            </a:r>
          </a:p>
          <a:p>
            <a:pPr marL="0" indent="0">
              <a:buNone/>
            </a:pPr>
            <a:endParaRPr lang="en-US" sz="3200" dirty="0" smtClean="0"/>
          </a:p>
          <a:p>
            <a:r>
              <a:rPr lang="en-US" sz="3200" dirty="0" smtClean="0"/>
              <a:t>Professional Development for Data </a:t>
            </a:r>
            <a:r>
              <a:rPr lang="en-US" sz="3200" dirty="0" smtClean="0"/>
              <a:t>Toolkit</a:t>
            </a:r>
          </a:p>
          <a:p>
            <a:pPr marL="0" indent="0">
              <a:buNone/>
            </a:pPr>
            <a:endParaRPr lang="en-US" sz="3200" dirty="0" smtClean="0"/>
          </a:p>
          <a:p>
            <a:r>
              <a:rPr lang="en-US" sz="3200" dirty="0" smtClean="0"/>
              <a:t>Continued development of Improvement Activities Data </a:t>
            </a:r>
            <a:r>
              <a:rPr lang="en-US" sz="3200" dirty="0"/>
              <a:t>T</a:t>
            </a:r>
            <a:r>
              <a:rPr lang="en-US" sz="3200" dirty="0" smtClean="0"/>
              <a:t>ools</a:t>
            </a:r>
            <a:endParaRPr lang="en-US" sz="3200"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22</a:t>
            </a:fld>
            <a:endParaRPr lang="en-US" dirty="0"/>
          </a:p>
        </p:txBody>
      </p:sp>
    </p:spTree>
    <p:extLst>
      <p:ext uri="{BB962C8B-B14F-4D97-AF65-F5344CB8AC3E}">
        <p14:creationId xmlns:p14="http://schemas.microsoft.com/office/powerpoint/2010/main" val="3731664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a:t>
            </a:r>
            <a:endParaRPr lang="en-US" dirty="0"/>
          </a:p>
        </p:txBody>
      </p:sp>
      <p:graphicFrame>
        <p:nvGraphicFramePr>
          <p:cNvPr id="5" name="Content Placeholder 4" descr="Describes contact names, business affiliation and emails." title="Contact table"/>
          <p:cNvGraphicFramePr>
            <a:graphicFrameLocks noGrp="1"/>
          </p:cNvGraphicFramePr>
          <p:nvPr>
            <p:ph idx="1"/>
            <p:extLst>
              <p:ext uri="{D42A27DB-BD31-4B8C-83A1-F6EECF244321}">
                <p14:modId xmlns:p14="http://schemas.microsoft.com/office/powerpoint/2010/main" val="245150830"/>
              </p:ext>
            </p:extLst>
          </p:nvPr>
        </p:nvGraphicFramePr>
        <p:xfrm>
          <a:off x="838200" y="1690688"/>
          <a:ext cx="10515600" cy="4359130"/>
        </p:xfrm>
        <a:graphic>
          <a:graphicData uri="http://schemas.openxmlformats.org/drawingml/2006/table">
            <a:tbl>
              <a:tblPr firstRow="1" bandRow="1">
                <a:tableStyleId>{5C22544A-7EE6-4342-B048-85BDC9FD1C3A}</a:tableStyleId>
              </a:tblPr>
              <a:tblGrid>
                <a:gridCol w="5257800"/>
                <a:gridCol w="5257800"/>
              </a:tblGrid>
              <a:tr h="2179565">
                <a:tc>
                  <a:txBody>
                    <a:bodyPr/>
                    <a:lstStyle/>
                    <a:p>
                      <a:pPr algn="ctr"/>
                      <a:r>
                        <a:rPr lang="en-US" sz="2400" dirty="0" smtClean="0">
                          <a:solidFill>
                            <a:schemeClr val="tx1"/>
                          </a:solidFill>
                        </a:rPr>
                        <a:t>Joanna La Guardia</a:t>
                      </a:r>
                    </a:p>
                    <a:p>
                      <a:pPr algn="ctr"/>
                      <a:r>
                        <a:rPr lang="en-US" sz="2400" dirty="0" smtClean="0">
                          <a:solidFill>
                            <a:schemeClr val="tx1"/>
                          </a:solidFill>
                        </a:rPr>
                        <a:t>California</a:t>
                      </a:r>
                      <a:r>
                        <a:rPr lang="en-US" sz="2400" baseline="0" dirty="0" smtClean="0">
                          <a:solidFill>
                            <a:schemeClr val="tx1"/>
                          </a:solidFill>
                        </a:rPr>
                        <a:t> Department of Education</a:t>
                      </a:r>
                    </a:p>
                    <a:p>
                      <a:pPr algn="ctr"/>
                      <a:r>
                        <a:rPr lang="en-US" sz="2400" baseline="0" dirty="0" smtClean="0">
                          <a:solidFill>
                            <a:schemeClr val="tx1"/>
                          </a:solidFill>
                        </a:rPr>
                        <a:t>Special Education Division</a:t>
                      </a:r>
                    </a:p>
                    <a:p>
                      <a:pPr algn="ctr"/>
                      <a:r>
                        <a:rPr lang="en-US" sz="2400" baseline="0" dirty="0" smtClean="0">
                          <a:hlinkClick r:id="rId2"/>
                        </a:rPr>
                        <a:t>jlaguardia@cde.ca.gov</a:t>
                      </a:r>
                      <a:endParaRPr lang="en-US" sz="2400" dirty="0"/>
                    </a:p>
                  </a:txBody>
                  <a:tcPr>
                    <a:solidFill>
                      <a:schemeClr val="bg2"/>
                    </a:solidFill>
                  </a:tcPr>
                </a:tc>
                <a:tc>
                  <a:txBody>
                    <a:bodyPr/>
                    <a:lstStyle/>
                    <a:p>
                      <a:pPr algn="ctr"/>
                      <a:r>
                        <a:rPr lang="en-US" sz="2400" b="1" kern="1200" dirty="0" smtClean="0">
                          <a:solidFill>
                            <a:schemeClr val="tx1"/>
                          </a:solidFill>
                          <a:effectLst/>
                          <a:latin typeface="+mn-lt"/>
                          <a:ea typeface="+mn-ea"/>
                          <a:cs typeface="+mn-cs"/>
                        </a:rPr>
                        <a:t>Jacqueline Williams</a:t>
                      </a:r>
                    </a:p>
                    <a:p>
                      <a:pPr algn="ctr"/>
                      <a:r>
                        <a:rPr lang="en-US" sz="2400" b="1" kern="1200" dirty="0" smtClean="0">
                          <a:solidFill>
                            <a:schemeClr val="tx1"/>
                          </a:solidFill>
                          <a:effectLst/>
                          <a:latin typeface="+mn-lt"/>
                          <a:ea typeface="+mn-ea"/>
                          <a:cs typeface="+mn-cs"/>
                        </a:rPr>
                        <a:t>Assistant Superintendent</a:t>
                      </a:r>
                    </a:p>
                    <a:p>
                      <a:pPr algn="ctr"/>
                      <a:r>
                        <a:rPr lang="en-US" sz="2400" b="1" kern="1200" dirty="0" smtClean="0">
                          <a:solidFill>
                            <a:schemeClr val="tx1"/>
                          </a:solidFill>
                          <a:effectLst/>
                          <a:latin typeface="+mn-lt"/>
                          <a:ea typeface="+mn-ea"/>
                          <a:cs typeface="+mn-cs"/>
                        </a:rPr>
                        <a:t>West San Gabriel Valley SELPA</a:t>
                      </a:r>
                    </a:p>
                    <a:p>
                      <a:pPr algn="ctr"/>
                      <a:r>
                        <a:rPr lang="en-US" sz="2400" b="1" u="sng" kern="1200" dirty="0" smtClean="0">
                          <a:solidFill>
                            <a:schemeClr val="lt1"/>
                          </a:solidFill>
                          <a:effectLst/>
                          <a:latin typeface="+mn-lt"/>
                          <a:ea typeface="+mn-ea"/>
                          <a:cs typeface="+mn-cs"/>
                          <a:hlinkClick r:id="rId3"/>
                        </a:rPr>
                        <a:t>williams_jacqueline@ausd.us</a:t>
                      </a:r>
                      <a:endParaRPr lang="en-US" sz="2400" b="1" dirty="0">
                        <a:latin typeface="+mn-lt"/>
                      </a:endParaRPr>
                    </a:p>
                  </a:txBody>
                  <a:tcPr>
                    <a:solidFill>
                      <a:schemeClr val="bg2"/>
                    </a:solidFill>
                  </a:tcPr>
                </a:tc>
              </a:tr>
              <a:tr h="2179565">
                <a:tc>
                  <a:txBody>
                    <a:bodyPr/>
                    <a:lstStyle/>
                    <a:p>
                      <a:pPr algn="ctr"/>
                      <a:r>
                        <a:rPr lang="en-US" sz="2400" b="1" dirty="0" smtClean="0">
                          <a:solidFill>
                            <a:schemeClr val="tx1"/>
                          </a:solidFill>
                        </a:rPr>
                        <a:t>Heather Reynolds</a:t>
                      </a:r>
                    </a:p>
                    <a:p>
                      <a:pPr algn="ctr"/>
                      <a:r>
                        <a:rPr lang="en-US" sz="2400" b="1" dirty="0" smtClean="0">
                          <a:solidFill>
                            <a:schemeClr val="tx1"/>
                          </a:solidFill>
                        </a:rPr>
                        <a:t>IDEA</a:t>
                      </a:r>
                      <a:r>
                        <a:rPr lang="en-US" sz="2400" b="1" baseline="0" dirty="0" smtClean="0">
                          <a:solidFill>
                            <a:schemeClr val="tx1"/>
                          </a:solidFill>
                        </a:rPr>
                        <a:t> Data Center</a:t>
                      </a:r>
                    </a:p>
                    <a:p>
                      <a:pPr algn="ctr"/>
                      <a:r>
                        <a:rPr lang="en-US" sz="2400" b="1" baseline="0" dirty="0" smtClean="0">
                          <a:solidFill>
                            <a:schemeClr val="tx1"/>
                          </a:solidFill>
                        </a:rPr>
                        <a:t>Westat</a:t>
                      </a:r>
                    </a:p>
                    <a:p>
                      <a:pPr algn="ctr"/>
                      <a:r>
                        <a:rPr lang="en-US" sz="2400" b="1" baseline="0" dirty="0" smtClean="0">
                          <a:hlinkClick r:id="rId4"/>
                        </a:rPr>
                        <a:t>HeatherReynolds@westat.com</a:t>
                      </a:r>
                      <a:endParaRPr lang="en-US" sz="2400" b="1" dirty="0"/>
                    </a:p>
                  </a:txBody>
                  <a:tcPr>
                    <a:solidFill>
                      <a:schemeClr val="bg2"/>
                    </a:solidFill>
                  </a:tcPr>
                </a:tc>
                <a:tc>
                  <a:txBody>
                    <a:bodyPr/>
                    <a:lstStyle/>
                    <a:p>
                      <a:pPr algn="ctr"/>
                      <a:r>
                        <a:rPr lang="en-US" sz="2400" b="1" dirty="0" smtClean="0">
                          <a:solidFill>
                            <a:schemeClr val="tx1"/>
                          </a:solidFill>
                          <a:latin typeface="+mn-lt"/>
                        </a:rPr>
                        <a:t>Dr.</a:t>
                      </a:r>
                      <a:r>
                        <a:rPr lang="en-US" sz="2400" b="1" baseline="0" dirty="0" smtClean="0">
                          <a:solidFill>
                            <a:schemeClr val="tx1"/>
                          </a:solidFill>
                          <a:latin typeface="+mn-lt"/>
                        </a:rPr>
                        <a:t> Jon Eyler</a:t>
                      </a:r>
                    </a:p>
                    <a:p>
                      <a:pPr algn="ctr"/>
                      <a:r>
                        <a:rPr lang="en-US" sz="2400" b="1" baseline="0" dirty="0" smtClean="0">
                          <a:solidFill>
                            <a:schemeClr val="tx1"/>
                          </a:solidFill>
                          <a:latin typeface="+mn-lt"/>
                        </a:rPr>
                        <a:t>Collaborative Learning Solutions, LLC</a:t>
                      </a:r>
                    </a:p>
                    <a:p>
                      <a:pPr algn="ctr"/>
                      <a:r>
                        <a:rPr lang="en-US" sz="2400" b="1" baseline="0" dirty="0" smtClean="0">
                          <a:latin typeface="+mn-lt"/>
                          <a:hlinkClick r:id="rId5"/>
                        </a:rPr>
                        <a:t>jeyler@clsteam.net</a:t>
                      </a:r>
                      <a:endParaRPr lang="en-US" sz="2400" b="1" baseline="0" dirty="0" smtClean="0">
                        <a:latin typeface="+mn-lt"/>
                      </a:endParaRPr>
                    </a:p>
                  </a:txBody>
                  <a:tcPr>
                    <a:solidFill>
                      <a:schemeClr val="bg2"/>
                    </a:solidFill>
                  </a:tcPr>
                </a:tc>
              </a:tr>
            </a:tbl>
          </a:graphicData>
        </a:graphic>
      </p:graphicFrame>
      <p:sp>
        <p:nvSpPr>
          <p:cNvPr id="4" name="Slide Number Placeholder 3"/>
          <p:cNvSpPr>
            <a:spLocks noGrp="1"/>
          </p:cNvSpPr>
          <p:nvPr>
            <p:ph type="sldNum" sz="quarter" idx="4"/>
          </p:nvPr>
        </p:nvSpPr>
        <p:spPr/>
        <p:txBody>
          <a:bodyPr/>
          <a:lstStyle/>
          <a:p>
            <a:fld id="{8B753B17-1229-47A4-BBB2-A02D5F84107F}" type="slidenum">
              <a:rPr lang="en-US" smtClean="0"/>
              <a:pPr/>
              <a:t>3</a:t>
            </a:fld>
            <a:endParaRPr lang="en-US" dirty="0"/>
          </a:p>
        </p:txBody>
      </p:sp>
    </p:spTree>
    <p:extLst>
      <p:ext uri="{BB962C8B-B14F-4D97-AF65-F5344CB8AC3E}">
        <p14:creationId xmlns:p14="http://schemas.microsoft.com/office/powerpoint/2010/main" val="2833581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B70FAF-E15D-4966-BFB4-2D6E9C6BCE53}"/>
              </a:ext>
            </a:extLst>
          </p:cNvPr>
          <p:cNvSpPr>
            <a:spLocks noGrp="1"/>
          </p:cNvSpPr>
          <p:nvPr>
            <p:ph type="title"/>
          </p:nvPr>
        </p:nvSpPr>
        <p:spPr/>
        <p:txBody>
          <a:bodyPr/>
          <a:lstStyle/>
          <a:p>
            <a:r>
              <a:rPr lang="en-US" dirty="0" smtClean="0"/>
              <a:t>Journey</a:t>
            </a:r>
            <a:endParaRPr lang="en-US" dirty="0"/>
          </a:p>
        </p:txBody>
      </p:sp>
      <p:sp>
        <p:nvSpPr>
          <p:cNvPr id="3" name="Content Placeholder 2">
            <a:extLst>
              <a:ext uri="{FF2B5EF4-FFF2-40B4-BE49-F238E27FC236}">
                <a16:creationId xmlns:a16="http://schemas.microsoft.com/office/drawing/2014/main" xmlns="" id="{7CC4C924-DBFA-4AA5-9ED5-92A87D1EDD47}"/>
              </a:ext>
            </a:extLst>
          </p:cNvPr>
          <p:cNvSpPr>
            <a:spLocks noGrp="1"/>
          </p:cNvSpPr>
          <p:nvPr>
            <p:ph idx="1"/>
          </p:nvPr>
        </p:nvSpPr>
        <p:spPr/>
        <p:txBody>
          <a:bodyPr/>
          <a:lstStyle/>
          <a:p>
            <a:r>
              <a:rPr lang="en-US" sz="3200" dirty="0" smtClean="0"/>
              <a:t>California’s System of Support</a:t>
            </a:r>
          </a:p>
          <a:p>
            <a:r>
              <a:rPr lang="en-US" sz="3200" dirty="0" smtClean="0"/>
              <a:t>Context and call for need</a:t>
            </a:r>
          </a:p>
          <a:p>
            <a:r>
              <a:rPr lang="en-US" sz="3200" dirty="0" smtClean="0"/>
              <a:t>Data </a:t>
            </a:r>
            <a:r>
              <a:rPr lang="en-US" sz="3200" dirty="0"/>
              <a:t>B</a:t>
            </a:r>
            <a:r>
              <a:rPr lang="en-US" sz="3200" dirty="0" smtClean="0"/>
              <a:t>ootcamps</a:t>
            </a:r>
          </a:p>
          <a:p>
            <a:r>
              <a:rPr lang="en-US" sz="3200" dirty="0" smtClean="0"/>
              <a:t>Local Educational Agency (LEA) Pilot</a:t>
            </a:r>
          </a:p>
          <a:p>
            <a:r>
              <a:rPr lang="en-US" sz="3200" dirty="0" smtClean="0"/>
              <a:t>Current development and tools</a:t>
            </a:r>
          </a:p>
          <a:p>
            <a:endParaRPr lang="en-US" dirty="0" smtClean="0"/>
          </a:p>
          <a:p>
            <a:endParaRPr lang="en-US" dirty="0"/>
          </a:p>
        </p:txBody>
      </p:sp>
      <p:sp>
        <p:nvSpPr>
          <p:cNvPr id="4" name="Slide Number Placeholder 3">
            <a:extLst>
              <a:ext uri="{FF2B5EF4-FFF2-40B4-BE49-F238E27FC236}">
                <a16:creationId xmlns:a16="http://schemas.microsoft.com/office/drawing/2014/main" xmlns="" id="{97DAA268-CC37-475B-B1C7-083BA0EE2128}"/>
              </a:ext>
            </a:extLst>
          </p:cNvPr>
          <p:cNvSpPr>
            <a:spLocks noGrp="1"/>
          </p:cNvSpPr>
          <p:nvPr>
            <p:ph type="sldNum" sz="quarter" idx="4"/>
          </p:nvPr>
        </p:nvSpPr>
        <p:spPr/>
        <p:txBody>
          <a:bodyPr/>
          <a:lstStyle/>
          <a:p>
            <a:fld id="{8B753B17-1229-47A4-BBB2-A02D5F84107F}" type="slidenum">
              <a:rPr lang="en-US" smtClean="0"/>
              <a:pPr/>
              <a:t>4</a:t>
            </a:fld>
            <a:endParaRPr lang="en-US" dirty="0"/>
          </a:p>
        </p:txBody>
      </p:sp>
    </p:spTree>
    <p:extLst>
      <p:ext uri="{BB962C8B-B14F-4D97-AF65-F5344CB8AC3E}">
        <p14:creationId xmlns:p14="http://schemas.microsoft.com/office/powerpoint/2010/main" val="3498359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California’s System of Support Goal</a:t>
            </a:r>
            <a:endParaRPr lang="en-US" dirty="0"/>
          </a:p>
        </p:txBody>
      </p:sp>
      <p:sp>
        <p:nvSpPr>
          <p:cNvPr id="3" name="Content Placeholder 2"/>
          <p:cNvSpPr>
            <a:spLocks noGrp="1"/>
          </p:cNvSpPr>
          <p:nvPr>
            <p:ph idx="1"/>
          </p:nvPr>
        </p:nvSpPr>
        <p:spPr/>
        <p:txBody>
          <a:bodyPr/>
          <a:lstStyle/>
          <a:p>
            <a:r>
              <a:rPr lang="en-US" sz="3200" dirty="0">
                <a:ea typeface="Calibri"/>
                <a:cs typeface="Calibri"/>
                <a:sym typeface="Calibri"/>
              </a:rPr>
              <a:t>To assist LEAs and their schools to meet the needs of </a:t>
            </a:r>
            <a:r>
              <a:rPr lang="en-US" sz="3200" b="1" i="1" dirty="0">
                <a:ea typeface="Calibri"/>
                <a:cs typeface="Calibri"/>
                <a:sym typeface="Calibri"/>
              </a:rPr>
              <a:t>each student served</a:t>
            </a:r>
            <a:r>
              <a:rPr lang="en-US" sz="3200" dirty="0">
                <a:ea typeface="Calibri"/>
                <a:cs typeface="Calibri"/>
                <a:sym typeface="Calibri"/>
              </a:rPr>
              <a:t>, with a focus on </a:t>
            </a:r>
            <a:r>
              <a:rPr lang="en-US" sz="3200" b="1" dirty="0">
                <a:ea typeface="Calibri"/>
                <a:cs typeface="Calibri"/>
                <a:sym typeface="Calibri"/>
              </a:rPr>
              <a:t>building capacity</a:t>
            </a:r>
            <a:r>
              <a:rPr lang="en-US" sz="3200" dirty="0">
                <a:ea typeface="Calibri"/>
                <a:cs typeface="Calibri"/>
                <a:sym typeface="Calibri"/>
              </a:rPr>
              <a:t> to </a:t>
            </a:r>
            <a:r>
              <a:rPr lang="en-US" sz="3200" b="1" dirty="0">
                <a:ea typeface="Calibri"/>
                <a:cs typeface="Calibri"/>
                <a:sym typeface="Calibri"/>
              </a:rPr>
              <a:t>sustain improvement</a:t>
            </a:r>
            <a:r>
              <a:rPr lang="en-US" sz="3200" dirty="0">
                <a:ea typeface="Calibri"/>
                <a:cs typeface="Calibri"/>
                <a:sym typeface="Calibri"/>
              </a:rPr>
              <a:t> and </a:t>
            </a:r>
            <a:r>
              <a:rPr lang="en-US" sz="3200" b="1" dirty="0">
                <a:ea typeface="Calibri"/>
                <a:cs typeface="Calibri"/>
                <a:sym typeface="Calibri"/>
              </a:rPr>
              <a:t>effectively address inequities</a:t>
            </a:r>
            <a:r>
              <a:rPr lang="en-US" sz="3200" dirty="0">
                <a:ea typeface="Calibri"/>
                <a:cs typeface="Calibri"/>
                <a:sym typeface="Calibri"/>
              </a:rPr>
              <a:t> in student opportunities and outcomes.</a:t>
            </a:r>
            <a:endParaRPr lang="en-US" sz="3200" dirty="0"/>
          </a:p>
          <a:p>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5</a:t>
            </a:fld>
            <a:endParaRPr lang="en-US" dirty="0"/>
          </a:p>
        </p:txBody>
      </p:sp>
    </p:spTree>
    <p:extLst>
      <p:ext uri="{BB962C8B-B14F-4D97-AF65-F5344CB8AC3E}">
        <p14:creationId xmlns:p14="http://schemas.microsoft.com/office/powerpoint/2010/main" val="463151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 Special Education Indicators</a:t>
            </a:r>
            <a:endParaRPr lang="en-US" dirty="0"/>
          </a:p>
        </p:txBody>
      </p:sp>
      <p:graphicFrame>
        <p:nvGraphicFramePr>
          <p:cNvPr id="5" name="Content Placeholder 4" descr="Describes fourteen indicators perscribed by the U.S. Department of Education for the Individuals with Disabilities Act. " title="Special Education Indicator Table"/>
          <p:cNvGraphicFramePr>
            <a:graphicFrameLocks noGrp="1"/>
          </p:cNvGraphicFramePr>
          <p:nvPr>
            <p:ph idx="1"/>
            <p:extLst>
              <p:ext uri="{D42A27DB-BD31-4B8C-83A1-F6EECF244321}">
                <p14:modId xmlns:p14="http://schemas.microsoft.com/office/powerpoint/2010/main" val="2419135575"/>
              </p:ext>
            </p:extLst>
          </p:nvPr>
        </p:nvGraphicFramePr>
        <p:xfrm>
          <a:off x="838200" y="1690688"/>
          <a:ext cx="10515600" cy="4604512"/>
        </p:xfrm>
        <a:graphic>
          <a:graphicData uri="http://schemas.openxmlformats.org/drawingml/2006/table">
            <a:tbl>
              <a:tblPr firstRow="1" bandRow="1">
                <a:tableStyleId>{5C22544A-7EE6-4342-B048-85BDC9FD1C3A}</a:tableStyleId>
              </a:tblPr>
              <a:tblGrid>
                <a:gridCol w="5257800"/>
                <a:gridCol w="5257800"/>
              </a:tblGrid>
              <a:tr h="370840">
                <a:tc>
                  <a:txBody>
                    <a:bodyPr/>
                    <a:lstStyle/>
                    <a:p>
                      <a:pPr marL="0" marR="0" lvl="0" indent="0" algn="l" rtl="0">
                        <a:lnSpc>
                          <a:spcPct val="90000"/>
                        </a:lnSpc>
                        <a:spcBef>
                          <a:spcPts val="0"/>
                        </a:spcBef>
                        <a:spcAft>
                          <a:spcPts val="0"/>
                        </a:spcAft>
                        <a:buClr>
                          <a:schemeClr val="lt1"/>
                        </a:buClr>
                        <a:buSzPts val="2400"/>
                        <a:buFont typeface="Arial"/>
                        <a:buNone/>
                      </a:pPr>
                      <a:r>
                        <a:rPr lang="en-US" sz="2800" b="1" i="0" u="none" strike="noStrike" cap="none" dirty="0" smtClean="0">
                          <a:solidFill>
                            <a:schemeClr val="lt1"/>
                          </a:solidFill>
                          <a:latin typeface="+mn-lt"/>
                          <a:ea typeface="Calibri"/>
                          <a:cs typeface="Calibri"/>
                          <a:sym typeface="Calibri"/>
                        </a:rPr>
                        <a:t>1. Graduation</a:t>
                      </a:r>
                      <a:endParaRPr lang="en-US" sz="2800" dirty="0" smtClean="0"/>
                    </a:p>
                    <a:p>
                      <a:pPr marL="0" marR="0" lvl="0" indent="0" algn="l" rtl="0">
                        <a:lnSpc>
                          <a:spcPct val="90000"/>
                        </a:lnSpc>
                        <a:spcBef>
                          <a:spcPts val="1000"/>
                        </a:spcBef>
                        <a:spcAft>
                          <a:spcPts val="0"/>
                        </a:spcAft>
                        <a:buClr>
                          <a:schemeClr val="lt1"/>
                        </a:buClr>
                        <a:buSzPts val="2400"/>
                        <a:buFont typeface="Arial"/>
                        <a:buNone/>
                      </a:pPr>
                      <a:r>
                        <a:rPr lang="en-US" sz="2800" b="1" i="0" u="none" strike="noStrike" cap="none" dirty="0" smtClean="0">
                          <a:solidFill>
                            <a:schemeClr val="lt1"/>
                          </a:solidFill>
                          <a:latin typeface="+mn-lt"/>
                          <a:ea typeface="Calibri"/>
                          <a:cs typeface="Calibri"/>
                          <a:sym typeface="Calibri"/>
                        </a:rPr>
                        <a:t>2. Drop Out</a:t>
                      </a:r>
                      <a:endParaRPr lang="en-US" sz="2800" dirty="0" smtClean="0"/>
                    </a:p>
                    <a:p>
                      <a:pPr marL="0" marR="0" lvl="0" indent="0" algn="l" rtl="0">
                        <a:lnSpc>
                          <a:spcPct val="90000"/>
                        </a:lnSpc>
                        <a:spcBef>
                          <a:spcPts val="1000"/>
                        </a:spcBef>
                        <a:spcAft>
                          <a:spcPts val="0"/>
                        </a:spcAft>
                        <a:buClr>
                          <a:schemeClr val="lt1"/>
                        </a:buClr>
                        <a:buSzPts val="2400"/>
                        <a:buFont typeface="Arial"/>
                        <a:buNone/>
                      </a:pPr>
                      <a:r>
                        <a:rPr lang="en-US" sz="2800" b="1" i="0" u="none" strike="noStrike" cap="none" dirty="0" smtClean="0">
                          <a:solidFill>
                            <a:schemeClr val="lt1"/>
                          </a:solidFill>
                          <a:latin typeface="+mn-lt"/>
                          <a:ea typeface="Calibri"/>
                          <a:cs typeface="Calibri"/>
                          <a:sym typeface="Calibri"/>
                        </a:rPr>
                        <a:t>3. Assessment</a:t>
                      </a:r>
                      <a:endParaRPr lang="en-US" sz="2800" dirty="0" smtClean="0"/>
                    </a:p>
                    <a:p>
                      <a:pPr marL="0" marR="0" lvl="0" indent="0" algn="l" rtl="0">
                        <a:lnSpc>
                          <a:spcPct val="90000"/>
                        </a:lnSpc>
                        <a:spcBef>
                          <a:spcPts val="1000"/>
                        </a:spcBef>
                        <a:spcAft>
                          <a:spcPts val="0"/>
                        </a:spcAft>
                        <a:buClr>
                          <a:schemeClr val="lt1"/>
                        </a:buClr>
                        <a:buSzPts val="2400"/>
                        <a:buFont typeface="Arial"/>
                        <a:buNone/>
                      </a:pPr>
                      <a:r>
                        <a:rPr lang="en-US" sz="2800" b="1" i="0" u="none" strike="noStrike" cap="none" dirty="0" smtClean="0">
                          <a:solidFill>
                            <a:schemeClr val="lt1"/>
                          </a:solidFill>
                          <a:latin typeface="+mn-lt"/>
                          <a:ea typeface="Calibri"/>
                          <a:cs typeface="Calibri"/>
                          <a:sym typeface="Calibri"/>
                        </a:rPr>
                        <a:t>4. Suspension/Expulsion</a:t>
                      </a:r>
                      <a:endParaRPr lang="en-US" sz="2800" dirty="0" smtClean="0"/>
                    </a:p>
                    <a:p>
                      <a:pPr marL="0" marR="0" lvl="0" indent="0" algn="l" rtl="0">
                        <a:lnSpc>
                          <a:spcPct val="90000"/>
                        </a:lnSpc>
                        <a:spcBef>
                          <a:spcPts val="1000"/>
                        </a:spcBef>
                        <a:spcAft>
                          <a:spcPts val="0"/>
                        </a:spcAft>
                        <a:buClr>
                          <a:schemeClr val="lt1"/>
                        </a:buClr>
                        <a:buSzPts val="2400"/>
                        <a:buFont typeface="Arial"/>
                        <a:buNone/>
                      </a:pPr>
                      <a:r>
                        <a:rPr lang="en-US" sz="2800" b="1" i="0" u="none" strike="noStrike" cap="none" dirty="0" smtClean="0">
                          <a:solidFill>
                            <a:schemeClr val="lt1"/>
                          </a:solidFill>
                          <a:latin typeface="+mn-lt"/>
                          <a:ea typeface="Calibri"/>
                          <a:cs typeface="Calibri"/>
                          <a:sym typeface="Calibri"/>
                        </a:rPr>
                        <a:t>5. Least Restrictive Environment (LRE)</a:t>
                      </a:r>
                      <a:endParaRPr lang="en-US" sz="2800" dirty="0" smtClean="0"/>
                    </a:p>
                    <a:p>
                      <a:pPr marL="0" marR="0" lvl="0" indent="0" algn="l" rtl="0">
                        <a:lnSpc>
                          <a:spcPct val="90000"/>
                        </a:lnSpc>
                        <a:spcBef>
                          <a:spcPts val="1000"/>
                        </a:spcBef>
                        <a:spcAft>
                          <a:spcPts val="0"/>
                        </a:spcAft>
                        <a:buClr>
                          <a:schemeClr val="lt1"/>
                        </a:buClr>
                        <a:buSzPts val="2400"/>
                        <a:buFont typeface="Arial"/>
                        <a:buNone/>
                      </a:pPr>
                      <a:r>
                        <a:rPr lang="en-US" sz="2800" b="1" i="0" u="none" strike="noStrike" cap="none" dirty="0" smtClean="0">
                          <a:solidFill>
                            <a:schemeClr val="lt1"/>
                          </a:solidFill>
                          <a:latin typeface="+mn-lt"/>
                          <a:ea typeface="Calibri"/>
                          <a:cs typeface="Calibri"/>
                          <a:sym typeface="Calibri"/>
                        </a:rPr>
                        <a:t>6. Preschool LRE</a:t>
                      </a:r>
                      <a:endParaRPr lang="en-US" sz="2800" dirty="0" smtClean="0"/>
                    </a:p>
                    <a:p>
                      <a:pPr marL="0" marR="0" lvl="0" indent="0" algn="l" rtl="0">
                        <a:lnSpc>
                          <a:spcPct val="90000"/>
                        </a:lnSpc>
                        <a:spcBef>
                          <a:spcPts val="1000"/>
                        </a:spcBef>
                        <a:spcAft>
                          <a:spcPts val="0"/>
                        </a:spcAft>
                        <a:buClr>
                          <a:schemeClr val="lt1"/>
                        </a:buClr>
                        <a:buSzPts val="2400"/>
                        <a:buFont typeface="Arial"/>
                        <a:buNone/>
                      </a:pPr>
                      <a:r>
                        <a:rPr lang="en-US" sz="2800" b="1" i="0" u="none" strike="noStrike" cap="none" dirty="0" smtClean="0">
                          <a:solidFill>
                            <a:schemeClr val="lt1"/>
                          </a:solidFill>
                          <a:latin typeface="+mn-lt"/>
                          <a:ea typeface="Calibri"/>
                          <a:cs typeface="Calibri"/>
                          <a:sym typeface="Calibri"/>
                        </a:rPr>
                        <a:t>7. Preschool Assessment</a:t>
                      </a:r>
                      <a:endParaRPr lang="en-US" sz="2800" dirty="0" smtClean="0"/>
                    </a:p>
                    <a:p>
                      <a:pPr marL="0" marR="0" lvl="0" indent="0" algn="l" rtl="0">
                        <a:lnSpc>
                          <a:spcPct val="90000"/>
                        </a:lnSpc>
                        <a:spcBef>
                          <a:spcPts val="1000"/>
                        </a:spcBef>
                        <a:spcAft>
                          <a:spcPts val="0"/>
                        </a:spcAft>
                        <a:buClr>
                          <a:schemeClr val="lt1"/>
                        </a:buClr>
                        <a:buSzPts val="2000"/>
                        <a:buFont typeface="Arial"/>
                        <a:buNone/>
                      </a:pPr>
                      <a:endParaRPr lang="en-US" sz="1800" b="0" i="0" u="none" strike="noStrike" cap="none" dirty="0" smtClean="0">
                        <a:solidFill>
                          <a:schemeClr val="lt1"/>
                        </a:solidFill>
                        <a:latin typeface="+mn-lt"/>
                        <a:ea typeface="Calibri"/>
                        <a:cs typeface="Calibri"/>
                        <a:sym typeface="Calibri"/>
                      </a:endParaRPr>
                    </a:p>
                    <a:p>
                      <a:endParaRPr lang="en-US" sz="2000" dirty="0"/>
                    </a:p>
                  </a:txBody>
                  <a:tcPr/>
                </a:tc>
                <a:tc>
                  <a:txBody>
                    <a:bodyPr/>
                    <a:lstStyle/>
                    <a:p>
                      <a:pPr marL="0" marR="0" lvl="0" indent="0" algn="l" rtl="0">
                        <a:lnSpc>
                          <a:spcPct val="90000"/>
                        </a:lnSpc>
                        <a:spcBef>
                          <a:spcPts val="0"/>
                        </a:spcBef>
                        <a:spcAft>
                          <a:spcPts val="0"/>
                        </a:spcAft>
                        <a:buClr>
                          <a:schemeClr val="lt1"/>
                        </a:buClr>
                        <a:buSzPts val="2400"/>
                        <a:buFont typeface="Arial"/>
                        <a:buNone/>
                      </a:pPr>
                      <a:r>
                        <a:rPr lang="en-US" sz="2800" b="1" i="0" u="none" strike="noStrike" cap="none" dirty="0" smtClean="0">
                          <a:solidFill>
                            <a:schemeClr val="lt1"/>
                          </a:solidFill>
                          <a:latin typeface="+mn-lt"/>
                          <a:ea typeface="Calibri"/>
                          <a:cs typeface="Calibri"/>
                          <a:sym typeface="Calibri"/>
                        </a:rPr>
                        <a:t>8. Parent Input</a:t>
                      </a:r>
                      <a:endParaRPr lang="en-US" sz="2800" dirty="0" smtClean="0"/>
                    </a:p>
                    <a:p>
                      <a:pPr marL="0" marR="0" lvl="0" indent="0" algn="l" rtl="0">
                        <a:lnSpc>
                          <a:spcPct val="90000"/>
                        </a:lnSpc>
                        <a:spcBef>
                          <a:spcPts val="1000"/>
                        </a:spcBef>
                        <a:spcAft>
                          <a:spcPts val="0"/>
                        </a:spcAft>
                        <a:buClr>
                          <a:schemeClr val="lt1"/>
                        </a:buClr>
                        <a:buSzPts val="2400"/>
                        <a:buFont typeface="Arial"/>
                        <a:buNone/>
                      </a:pPr>
                      <a:r>
                        <a:rPr lang="en-US" sz="2800" b="1" i="0" u="none" strike="noStrike" cap="none" dirty="0" smtClean="0">
                          <a:solidFill>
                            <a:schemeClr val="lt1"/>
                          </a:solidFill>
                          <a:latin typeface="+mn-lt"/>
                          <a:ea typeface="Calibri"/>
                          <a:cs typeface="Calibri"/>
                          <a:sym typeface="Calibri"/>
                        </a:rPr>
                        <a:t>9. Disproportionality</a:t>
                      </a:r>
                      <a:endParaRPr lang="en-US" sz="2800" dirty="0" smtClean="0"/>
                    </a:p>
                    <a:p>
                      <a:pPr marL="0" marR="0" lvl="0" indent="0" algn="l" rtl="0">
                        <a:lnSpc>
                          <a:spcPct val="90000"/>
                        </a:lnSpc>
                        <a:spcBef>
                          <a:spcPts val="1000"/>
                        </a:spcBef>
                        <a:spcAft>
                          <a:spcPts val="0"/>
                        </a:spcAft>
                        <a:buClr>
                          <a:schemeClr val="lt1"/>
                        </a:buClr>
                        <a:buSzPts val="2400"/>
                        <a:buFont typeface="Arial"/>
                        <a:buNone/>
                      </a:pPr>
                      <a:r>
                        <a:rPr lang="en-US" sz="2800" b="1" i="0" u="none" strike="noStrike" cap="none" dirty="0" smtClean="0">
                          <a:solidFill>
                            <a:schemeClr val="lt1"/>
                          </a:solidFill>
                          <a:latin typeface="+mn-lt"/>
                          <a:ea typeface="Calibri"/>
                          <a:cs typeface="Calibri"/>
                          <a:sym typeface="Calibri"/>
                        </a:rPr>
                        <a:t>10. Disproportionality by Disability</a:t>
                      </a:r>
                      <a:endParaRPr lang="en-US" sz="2800" dirty="0" smtClean="0"/>
                    </a:p>
                    <a:p>
                      <a:pPr marL="0" marR="0" lvl="0" indent="0" algn="l" rtl="0">
                        <a:lnSpc>
                          <a:spcPct val="90000"/>
                        </a:lnSpc>
                        <a:spcBef>
                          <a:spcPts val="1000"/>
                        </a:spcBef>
                        <a:spcAft>
                          <a:spcPts val="0"/>
                        </a:spcAft>
                        <a:buClr>
                          <a:schemeClr val="lt1"/>
                        </a:buClr>
                        <a:buSzPts val="2400"/>
                        <a:buFont typeface="Arial"/>
                        <a:buNone/>
                      </a:pPr>
                      <a:r>
                        <a:rPr lang="en-US" sz="2800" b="1" i="0" u="none" strike="noStrike" cap="none" dirty="0" smtClean="0">
                          <a:solidFill>
                            <a:schemeClr val="lt1"/>
                          </a:solidFill>
                          <a:latin typeface="+mn-lt"/>
                          <a:ea typeface="Calibri"/>
                          <a:cs typeface="Calibri"/>
                          <a:sym typeface="Calibri"/>
                        </a:rPr>
                        <a:t>11. 60 Day Timeline</a:t>
                      </a:r>
                      <a:endParaRPr lang="en-US" sz="2800" dirty="0" smtClean="0"/>
                    </a:p>
                    <a:p>
                      <a:pPr marL="0" marR="0" lvl="0" indent="0" algn="l" rtl="0">
                        <a:lnSpc>
                          <a:spcPct val="90000"/>
                        </a:lnSpc>
                        <a:spcBef>
                          <a:spcPts val="1000"/>
                        </a:spcBef>
                        <a:spcAft>
                          <a:spcPts val="0"/>
                        </a:spcAft>
                        <a:buClr>
                          <a:schemeClr val="lt1"/>
                        </a:buClr>
                        <a:buSzPts val="2400"/>
                        <a:buFont typeface="Arial"/>
                        <a:buNone/>
                      </a:pPr>
                      <a:r>
                        <a:rPr lang="en-US" sz="2800" b="1" i="0" u="none" strike="noStrike" cap="none" dirty="0" smtClean="0">
                          <a:solidFill>
                            <a:schemeClr val="lt1"/>
                          </a:solidFill>
                          <a:latin typeface="+mn-lt"/>
                          <a:ea typeface="Calibri"/>
                          <a:cs typeface="Calibri"/>
                          <a:sym typeface="Calibri"/>
                        </a:rPr>
                        <a:t>12. C to B</a:t>
                      </a:r>
                      <a:endParaRPr lang="en-US" sz="2800" dirty="0" smtClean="0"/>
                    </a:p>
                    <a:p>
                      <a:pPr marL="0" marR="0" lvl="0" indent="0" algn="l" rtl="0">
                        <a:lnSpc>
                          <a:spcPct val="90000"/>
                        </a:lnSpc>
                        <a:spcBef>
                          <a:spcPts val="1000"/>
                        </a:spcBef>
                        <a:spcAft>
                          <a:spcPts val="0"/>
                        </a:spcAft>
                        <a:buClr>
                          <a:schemeClr val="lt1"/>
                        </a:buClr>
                        <a:buSzPts val="2400"/>
                        <a:buFont typeface="Arial"/>
                        <a:buNone/>
                      </a:pPr>
                      <a:r>
                        <a:rPr lang="en-US" sz="2800" b="1" i="0" u="none" strike="noStrike" cap="none" dirty="0" smtClean="0">
                          <a:solidFill>
                            <a:schemeClr val="lt1"/>
                          </a:solidFill>
                          <a:latin typeface="+mn-lt"/>
                          <a:ea typeface="Calibri"/>
                          <a:cs typeface="Calibri"/>
                          <a:sym typeface="Calibri"/>
                        </a:rPr>
                        <a:t>13. Transition</a:t>
                      </a:r>
                      <a:endParaRPr lang="en-US" sz="2800" dirty="0" smtClean="0"/>
                    </a:p>
                    <a:p>
                      <a:pPr marL="0" marR="0" lvl="0" indent="0" algn="l" rtl="0">
                        <a:lnSpc>
                          <a:spcPct val="90000"/>
                        </a:lnSpc>
                        <a:spcBef>
                          <a:spcPts val="1000"/>
                        </a:spcBef>
                        <a:spcAft>
                          <a:spcPts val="0"/>
                        </a:spcAft>
                        <a:buClr>
                          <a:schemeClr val="lt1"/>
                        </a:buClr>
                        <a:buSzPts val="2400"/>
                        <a:buFont typeface="Arial"/>
                        <a:buNone/>
                      </a:pPr>
                      <a:r>
                        <a:rPr lang="en-US" sz="2800" b="1" i="0" u="none" strike="noStrike" cap="none" dirty="0" smtClean="0">
                          <a:solidFill>
                            <a:schemeClr val="lt1"/>
                          </a:solidFill>
                          <a:latin typeface="+mn-lt"/>
                          <a:ea typeface="Calibri"/>
                          <a:cs typeface="Calibri"/>
                          <a:sym typeface="Calibri"/>
                        </a:rPr>
                        <a:t>14. Post School Outcomes</a:t>
                      </a:r>
                    </a:p>
                    <a:p>
                      <a:endParaRPr lang="en-US" sz="2000" dirty="0"/>
                    </a:p>
                  </a:txBody>
                  <a:tcPr/>
                </a:tc>
              </a:tr>
            </a:tbl>
          </a:graphicData>
        </a:graphic>
      </p:graphicFrame>
      <p:sp>
        <p:nvSpPr>
          <p:cNvPr id="4" name="Slide Number Placeholder 3"/>
          <p:cNvSpPr>
            <a:spLocks noGrp="1"/>
          </p:cNvSpPr>
          <p:nvPr>
            <p:ph type="sldNum" sz="quarter" idx="4"/>
          </p:nvPr>
        </p:nvSpPr>
        <p:spPr/>
        <p:txBody>
          <a:bodyPr/>
          <a:lstStyle/>
          <a:p>
            <a:fld id="{8B753B17-1229-47A4-BBB2-A02D5F84107F}" type="slidenum">
              <a:rPr lang="en-US" smtClean="0"/>
              <a:pPr/>
              <a:t>6</a:t>
            </a:fld>
            <a:endParaRPr lang="en-US" dirty="0"/>
          </a:p>
        </p:txBody>
      </p:sp>
    </p:spTree>
    <p:extLst>
      <p:ext uri="{BB962C8B-B14F-4D97-AF65-F5344CB8AC3E}">
        <p14:creationId xmlns:p14="http://schemas.microsoft.com/office/powerpoint/2010/main" val="3870123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solidFill>
                  <a:schemeClr val="lt1"/>
                </a:solidFill>
                <a:latin typeface="Calibri"/>
                <a:ea typeface="Calibri"/>
                <a:cs typeface="Calibri"/>
                <a:sym typeface="Calibri"/>
              </a:rPr>
              <a:t>California’s Eight State Priorities for School Districts and Charter LEAs</a:t>
            </a:r>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7</a:t>
            </a:fld>
            <a:endParaRPr lang="en-US" dirty="0"/>
          </a:p>
        </p:txBody>
      </p:sp>
      <p:pic>
        <p:nvPicPr>
          <p:cNvPr id="5" name="Shape 601" descr="A picture of the California state, including the state bear and red star. " title="Picture of California State"/>
          <p:cNvPicPr preferRelativeResize="0">
            <a:picLocks noGrp="1"/>
          </p:cNvPicPr>
          <p:nvPr>
            <p:ph idx="1"/>
          </p:nvPr>
        </p:nvPicPr>
        <p:blipFill rotWithShape="1">
          <a:blip r:embed="rId2">
            <a:alphaModFix/>
          </a:blip>
          <a:srcRect/>
          <a:stretch/>
        </p:blipFill>
        <p:spPr>
          <a:xfrm>
            <a:off x="1641764" y="1880573"/>
            <a:ext cx="3808417" cy="4351337"/>
          </a:xfrm>
          <a:prstGeom prst="rect">
            <a:avLst/>
          </a:prstGeom>
          <a:noFill/>
          <a:ln>
            <a:noFill/>
          </a:ln>
        </p:spPr>
      </p:pic>
      <p:sp>
        <p:nvSpPr>
          <p:cNvPr id="7" name="Rectangle 6"/>
          <p:cNvSpPr/>
          <p:nvPr/>
        </p:nvSpPr>
        <p:spPr>
          <a:xfrm>
            <a:off x="6253017" y="1720209"/>
            <a:ext cx="4802910" cy="4480201"/>
          </a:xfrm>
          <a:prstGeom prst="rect">
            <a:avLst/>
          </a:prstGeom>
        </p:spPr>
        <p:txBody>
          <a:bodyPr wrap="square">
            <a:spAutoFit/>
          </a:bodyPr>
          <a:lstStyle/>
          <a:p>
            <a:pPr lvl="0">
              <a:lnSpc>
                <a:spcPct val="90000"/>
              </a:lnSpc>
              <a:buClr>
                <a:schemeClr val="lt1"/>
              </a:buClr>
              <a:buSzPts val="2800"/>
            </a:pPr>
            <a:r>
              <a:rPr lang="en-US" sz="2800" b="1" dirty="0" smtClean="0">
                <a:ea typeface="Calibri"/>
                <a:cs typeface="Calibri"/>
                <a:sym typeface="Calibri"/>
              </a:rPr>
              <a:t>1. Basic </a:t>
            </a:r>
            <a:r>
              <a:rPr lang="en-US" sz="2800" b="1" dirty="0">
                <a:ea typeface="Calibri"/>
                <a:cs typeface="Calibri"/>
                <a:sym typeface="Calibri"/>
              </a:rPr>
              <a:t>Services</a:t>
            </a:r>
            <a:endParaRPr lang="en-US" sz="2800" dirty="0"/>
          </a:p>
          <a:p>
            <a:pPr lvl="0">
              <a:lnSpc>
                <a:spcPct val="90000"/>
              </a:lnSpc>
              <a:spcBef>
                <a:spcPts val="1000"/>
              </a:spcBef>
              <a:buClr>
                <a:schemeClr val="lt1"/>
              </a:buClr>
              <a:buSzPts val="2800"/>
            </a:pPr>
            <a:r>
              <a:rPr lang="en-US" sz="2800" b="1" dirty="0" smtClean="0">
                <a:ea typeface="Calibri"/>
                <a:cs typeface="Calibri"/>
                <a:sym typeface="Calibri"/>
              </a:rPr>
              <a:t>2. Implementation </a:t>
            </a:r>
            <a:r>
              <a:rPr lang="en-US" sz="2800" b="1" dirty="0">
                <a:ea typeface="Calibri"/>
                <a:cs typeface="Calibri"/>
                <a:sym typeface="Calibri"/>
              </a:rPr>
              <a:t>of State Standards</a:t>
            </a:r>
            <a:endParaRPr lang="en-US" sz="2800" dirty="0"/>
          </a:p>
          <a:p>
            <a:pPr lvl="0">
              <a:lnSpc>
                <a:spcPct val="90000"/>
              </a:lnSpc>
              <a:spcBef>
                <a:spcPts val="1000"/>
              </a:spcBef>
              <a:buClr>
                <a:schemeClr val="lt1"/>
              </a:buClr>
              <a:buSzPts val="2800"/>
            </a:pPr>
            <a:r>
              <a:rPr lang="en-US" sz="2800" b="1" dirty="0" smtClean="0">
                <a:ea typeface="Calibri"/>
                <a:cs typeface="Calibri"/>
                <a:sym typeface="Calibri"/>
              </a:rPr>
              <a:t>3. Parental </a:t>
            </a:r>
            <a:r>
              <a:rPr lang="en-US" sz="2800" b="1" dirty="0">
                <a:ea typeface="Calibri"/>
                <a:cs typeface="Calibri"/>
                <a:sym typeface="Calibri"/>
              </a:rPr>
              <a:t>Involvement</a:t>
            </a:r>
            <a:endParaRPr lang="en-US" sz="2800" dirty="0"/>
          </a:p>
          <a:p>
            <a:pPr lvl="0">
              <a:lnSpc>
                <a:spcPct val="90000"/>
              </a:lnSpc>
              <a:spcBef>
                <a:spcPts val="1000"/>
              </a:spcBef>
              <a:buClr>
                <a:schemeClr val="lt1"/>
              </a:buClr>
              <a:buSzPts val="2800"/>
            </a:pPr>
            <a:r>
              <a:rPr lang="en-US" sz="2800" b="1" dirty="0" smtClean="0">
                <a:ea typeface="Calibri"/>
                <a:cs typeface="Calibri"/>
                <a:sym typeface="Calibri"/>
              </a:rPr>
              <a:t>4. Pupil </a:t>
            </a:r>
            <a:r>
              <a:rPr lang="en-US" sz="2800" b="1" dirty="0">
                <a:ea typeface="Calibri"/>
                <a:cs typeface="Calibri"/>
                <a:sym typeface="Calibri"/>
              </a:rPr>
              <a:t>Achievement</a:t>
            </a:r>
            <a:endParaRPr lang="en-US" sz="2800" dirty="0"/>
          </a:p>
          <a:p>
            <a:pPr lvl="0">
              <a:lnSpc>
                <a:spcPct val="90000"/>
              </a:lnSpc>
              <a:spcBef>
                <a:spcPts val="1000"/>
              </a:spcBef>
              <a:buClr>
                <a:schemeClr val="lt1"/>
              </a:buClr>
              <a:buSzPts val="2800"/>
            </a:pPr>
            <a:r>
              <a:rPr lang="en-US" sz="2800" b="1" dirty="0" smtClean="0">
                <a:ea typeface="Calibri"/>
                <a:cs typeface="Calibri"/>
                <a:sym typeface="Calibri"/>
              </a:rPr>
              <a:t>5. Pupil </a:t>
            </a:r>
            <a:r>
              <a:rPr lang="en-US" sz="2800" b="1" dirty="0">
                <a:ea typeface="Calibri"/>
                <a:cs typeface="Calibri"/>
                <a:sym typeface="Calibri"/>
              </a:rPr>
              <a:t>Engagement</a:t>
            </a:r>
            <a:endParaRPr lang="en-US" sz="2800" dirty="0"/>
          </a:p>
          <a:p>
            <a:pPr lvl="0">
              <a:lnSpc>
                <a:spcPct val="90000"/>
              </a:lnSpc>
              <a:spcBef>
                <a:spcPts val="1000"/>
              </a:spcBef>
              <a:buClr>
                <a:schemeClr val="lt1"/>
              </a:buClr>
              <a:buSzPts val="2800"/>
            </a:pPr>
            <a:r>
              <a:rPr lang="en-US" sz="2800" b="1" dirty="0" smtClean="0">
                <a:ea typeface="Calibri"/>
                <a:cs typeface="Calibri"/>
                <a:sym typeface="Calibri"/>
              </a:rPr>
              <a:t>6. School </a:t>
            </a:r>
            <a:r>
              <a:rPr lang="en-US" sz="2800" b="1" dirty="0">
                <a:ea typeface="Calibri"/>
                <a:cs typeface="Calibri"/>
                <a:sym typeface="Calibri"/>
              </a:rPr>
              <a:t>Climate</a:t>
            </a:r>
            <a:endParaRPr lang="en-US" sz="2800" dirty="0"/>
          </a:p>
          <a:p>
            <a:pPr lvl="0">
              <a:lnSpc>
                <a:spcPct val="90000"/>
              </a:lnSpc>
              <a:spcBef>
                <a:spcPts val="1000"/>
              </a:spcBef>
              <a:buClr>
                <a:schemeClr val="lt1"/>
              </a:buClr>
              <a:buSzPts val="2800"/>
            </a:pPr>
            <a:r>
              <a:rPr lang="en-US" sz="2800" b="1" dirty="0" smtClean="0">
                <a:ea typeface="Calibri"/>
                <a:cs typeface="Calibri"/>
                <a:sym typeface="Calibri"/>
              </a:rPr>
              <a:t>7. Course </a:t>
            </a:r>
            <a:r>
              <a:rPr lang="en-US" sz="2800" b="1" dirty="0">
                <a:ea typeface="Calibri"/>
                <a:cs typeface="Calibri"/>
                <a:sym typeface="Calibri"/>
              </a:rPr>
              <a:t>Access</a:t>
            </a:r>
            <a:endParaRPr lang="en-US" sz="2800" dirty="0"/>
          </a:p>
          <a:p>
            <a:pPr lvl="0">
              <a:lnSpc>
                <a:spcPct val="90000"/>
              </a:lnSpc>
              <a:spcBef>
                <a:spcPts val="1000"/>
              </a:spcBef>
              <a:buClr>
                <a:schemeClr val="lt1"/>
              </a:buClr>
              <a:buSzPts val="2800"/>
            </a:pPr>
            <a:r>
              <a:rPr lang="en-US" sz="2800" b="1" dirty="0" smtClean="0">
                <a:ea typeface="Calibri"/>
                <a:cs typeface="Calibri"/>
                <a:sym typeface="Calibri"/>
              </a:rPr>
              <a:t>8. Other </a:t>
            </a:r>
            <a:r>
              <a:rPr lang="en-US" sz="2800" b="1" dirty="0">
                <a:ea typeface="Calibri"/>
                <a:cs typeface="Calibri"/>
                <a:sym typeface="Calibri"/>
              </a:rPr>
              <a:t>Pupil Outcomes</a:t>
            </a:r>
          </a:p>
        </p:txBody>
      </p:sp>
    </p:spTree>
    <p:extLst>
      <p:ext uri="{BB962C8B-B14F-4D97-AF65-F5344CB8AC3E}">
        <p14:creationId xmlns:p14="http://schemas.microsoft.com/office/powerpoint/2010/main" val="1620327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solidFill>
                  <a:schemeClr val="lt1"/>
                </a:solidFill>
                <a:latin typeface="Calibri"/>
                <a:ea typeface="Calibri"/>
                <a:cs typeface="Calibri"/>
                <a:sym typeface="Calibri"/>
              </a:rPr>
              <a:t>What is the California School Dashboard?</a:t>
            </a:r>
            <a:endParaRPr lang="en-US" dirty="0"/>
          </a:p>
        </p:txBody>
      </p:sp>
      <p:sp>
        <p:nvSpPr>
          <p:cNvPr id="3" name="Content Placeholder 2"/>
          <p:cNvSpPr>
            <a:spLocks noGrp="1"/>
          </p:cNvSpPr>
          <p:nvPr>
            <p:ph idx="1"/>
          </p:nvPr>
        </p:nvSpPr>
        <p:spPr/>
        <p:txBody>
          <a:bodyPr>
            <a:normAutofit/>
          </a:bodyPr>
          <a:lstStyle/>
          <a:p>
            <a:pPr lvl="0">
              <a:spcBef>
                <a:spcPts val="0"/>
              </a:spcBef>
              <a:buSzPts val="2800"/>
            </a:pPr>
            <a:r>
              <a:rPr lang="en-US" sz="3200" dirty="0"/>
              <a:t>The Dashboard is a powerful online tool to help districts and schools identify strengths and weaknesses and pinpoint student groups that may be </a:t>
            </a:r>
            <a:r>
              <a:rPr lang="en-US" sz="3200" dirty="0" smtClean="0"/>
              <a:t>struggling</a:t>
            </a:r>
          </a:p>
          <a:p>
            <a:pPr marL="0" lvl="0" indent="0">
              <a:spcBef>
                <a:spcPts val="0"/>
              </a:spcBef>
              <a:buSzPts val="2800"/>
              <a:buNone/>
            </a:pPr>
            <a:endParaRPr lang="en-US" sz="3200" dirty="0">
              <a:ea typeface="Calibri"/>
              <a:cs typeface="Calibri"/>
              <a:sym typeface="Calibri"/>
            </a:endParaRPr>
          </a:p>
          <a:p>
            <a:pPr lvl="0">
              <a:spcBef>
                <a:spcPts val="0"/>
              </a:spcBef>
              <a:buSzPts val="2800"/>
            </a:pPr>
            <a:r>
              <a:rPr lang="en-US" sz="3200" dirty="0">
                <a:ea typeface="Calibri"/>
                <a:cs typeface="Calibri"/>
                <a:sym typeface="Calibri"/>
              </a:rPr>
              <a:t>It reports performance and progress on </a:t>
            </a:r>
            <a:r>
              <a:rPr lang="en-US" sz="3200" dirty="0" smtClean="0">
                <a:ea typeface="Calibri"/>
                <a:cs typeface="Calibri"/>
                <a:sym typeface="Calibri"/>
              </a:rPr>
              <a:t>both state and local measures</a:t>
            </a:r>
          </a:p>
          <a:p>
            <a:pPr marL="0" lvl="0" indent="0">
              <a:spcBef>
                <a:spcPts val="0"/>
              </a:spcBef>
              <a:buSzPts val="2800"/>
              <a:buNone/>
            </a:pPr>
            <a:endParaRPr lang="en-US" sz="3200" dirty="0" smtClean="0">
              <a:ea typeface="Calibri"/>
              <a:cs typeface="Calibri"/>
              <a:sym typeface="Calibri"/>
            </a:endParaRPr>
          </a:p>
          <a:p>
            <a:pPr lvl="0">
              <a:spcBef>
                <a:spcPts val="0"/>
              </a:spcBef>
              <a:buSzPts val="2800"/>
            </a:pPr>
            <a:r>
              <a:rPr lang="en-US" sz="3200" dirty="0" smtClean="0">
                <a:ea typeface="Calibri"/>
                <a:cs typeface="Calibri"/>
                <a:sym typeface="Calibri"/>
              </a:rPr>
              <a:t>Is </a:t>
            </a:r>
            <a:r>
              <a:rPr lang="en-US" sz="3200" dirty="0">
                <a:ea typeface="Calibri"/>
                <a:cs typeface="Calibri"/>
                <a:sym typeface="Calibri"/>
              </a:rPr>
              <a:t>designed to support the local strategic planning </a:t>
            </a:r>
            <a:r>
              <a:rPr lang="en-US" sz="3200" dirty="0" smtClean="0">
                <a:ea typeface="Calibri"/>
                <a:cs typeface="Calibri"/>
                <a:sym typeface="Calibri"/>
              </a:rPr>
              <a:t>process</a:t>
            </a:r>
            <a:endParaRPr lang="en-US" sz="3200"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8</a:t>
            </a:fld>
            <a:endParaRPr lang="en-US" dirty="0"/>
          </a:p>
        </p:txBody>
      </p:sp>
    </p:spTree>
    <p:extLst>
      <p:ext uri="{BB962C8B-B14F-4D97-AF65-F5344CB8AC3E}">
        <p14:creationId xmlns:p14="http://schemas.microsoft.com/office/powerpoint/2010/main" val="846351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Levels</a:t>
            </a:r>
            <a:endParaRPr lang="en-US" dirty="0"/>
          </a:p>
        </p:txBody>
      </p:sp>
      <p:sp>
        <p:nvSpPr>
          <p:cNvPr id="4" name="Slide Number Placeholder 3"/>
          <p:cNvSpPr>
            <a:spLocks noGrp="1"/>
          </p:cNvSpPr>
          <p:nvPr>
            <p:ph type="sldNum" sz="quarter" idx="4"/>
          </p:nvPr>
        </p:nvSpPr>
        <p:spPr/>
        <p:txBody>
          <a:bodyPr/>
          <a:lstStyle/>
          <a:p>
            <a:fld id="{8B753B17-1229-47A4-BBB2-A02D5F84107F}" type="slidenum">
              <a:rPr lang="en-US" smtClean="0"/>
              <a:pPr/>
              <a:t>9</a:t>
            </a:fld>
            <a:endParaRPr lang="en-US" dirty="0"/>
          </a:p>
        </p:txBody>
      </p:sp>
      <p:pic>
        <p:nvPicPr>
          <p:cNvPr id="7" name="Picture 6" descr="This image shows the five performance colors that a district or school can earn (i.e., Blue, Green, Yellow, Orange and Red). The Blue is considered the highest performance, while the Red is considered the lowest performance." title="Performance Level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8424" y="734592"/>
            <a:ext cx="3953427" cy="5572903"/>
          </a:xfrm>
          <a:prstGeom prst="rect">
            <a:avLst/>
          </a:prstGeom>
        </p:spPr>
      </p:pic>
    </p:spTree>
    <p:extLst>
      <p:ext uri="{BB962C8B-B14F-4D97-AF65-F5344CB8AC3E}">
        <p14:creationId xmlns:p14="http://schemas.microsoft.com/office/powerpoint/2010/main" val="3347160023"/>
      </p:ext>
    </p:extLst>
  </p:cSld>
  <p:clrMapOvr>
    <a:masterClrMapping/>
  </p:clrMapOvr>
</p:sld>
</file>

<file path=ppt/theme/theme1.xml><?xml version="1.0" encoding="utf-8"?>
<a:theme xmlns:a="http://schemas.openxmlformats.org/drawingml/2006/main" name="2017 Leadership Conference ">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4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BDA78F738243C44AFC9EEEBF7149D7D" ma:contentTypeVersion="4" ma:contentTypeDescription="Create a new document." ma:contentTypeScope="" ma:versionID="7ccf74ab8a6f0e9e9c2378b9a3d9dfdf">
  <xsd:schema xmlns:xsd="http://www.w3.org/2001/XMLSchema" xmlns:xs="http://www.w3.org/2001/XMLSchema" xmlns:p="http://schemas.microsoft.com/office/2006/metadata/properties" xmlns:ns2="b4eb6e4d-bcc2-4e58-8704-1540da28dad6" xmlns:ns3="f20f76a6-a87a-4b60-9287-fa515040fc58" targetNamespace="http://schemas.microsoft.com/office/2006/metadata/properties" ma:root="true" ma:fieldsID="476dc55ac623fcf3d50d41fabb171ed5" ns2:_="" ns3:_="">
    <xsd:import namespace="b4eb6e4d-bcc2-4e58-8704-1540da28dad6"/>
    <xsd:import namespace="f20f76a6-a87a-4b60-9287-fa515040fc5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eb6e4d-bcc2-4e58-8704-1540da28da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0f76a6-a87a-4b60-9287-fa515040fc5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CC2F23-A7BC-4E8C-9999-4D23B9FEC545}">
  <ds:schemaRefs>
    <ds:schemaRef ds:uri="http://purl.org/dc/terms/"/>
    <ds:schemaRef ds:uri="f20f76a6-a87a-4b60-9287-fa515040fc58"/>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b4eb6e4d-bcc2-4e58-8704-1540da28dad6"/>
    <ds:schemaRef ds:uri="http://www.w3.org/XML/1998/namespace"/>
    <ds:schemaRef ds:uri="http://purl.org/dc/dcmitype/"/>
  </ds:schemaRefs>
</ds:datastoreItem>
</file>

<file path=customXml/itemProps2.xml><?xml version="1.0" encoding="utf-8"?>
<ds:datastoreItem xmlns:ds="http://schemas.openxmlformats.org/officeDocument/2006/customXml" ds:itemID="{0EAC1138-13EF-4DA1-9195-E3C7623C1F76}">
  <ds:schemaRefs>
    <ds:schemaRef ds:uri="http://schemas.microsoft.com/sharepoint/v3/contenttype/forms"/>
  </ds:schemaRefs>
</ds:datastoreItem>
</file>

<file path=customXml/itemProps3.xml><?xml version="1.0" encoding="utf-8"?>
<ds:datastoreItem xmlns:ds="http://schemas.openxmlformats.org/officeDocument/2006/customXml" ds:itemID="{47049F73-D61B-4541-AA0B-0313B71F2D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eb6e4d-bcc2-4e58-8704-1540da28dad6"/>
    <ds:schemaRef ds:uri="f20f76a6-a87a-4b60-9287-fa515040fc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520</TotalTime>
  <Words>795</Words>
  <Application>Microsoft Office PowerPoint</Application>
  <PresentationFormat>Widescreen</PresentationFormat>
  <Paragraphs>142</Paragraphs>
  <Slides>22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Calibri Light</vt:lpstr>
      <vt:lpstr>Shonar Bangla</vt:lpstr>
      <vt:lpstr>2017 Leadership Conference </vt:lpstr>
      <vt:lpstr>Office Theme</vt:lpstr>
      <vt:lpstr>Getting Everyone Together:</vt:lpstr>
      <vt:lpstr>OSEP Disclaimer </vt:lpstr>
      <vt:lpstr>Presenters</vt:lpstr>
      <vt:lpstr>Journey</vt:lpstr>
      <vt:lpstr>California’s System of Support Goal</vt:lpstr>
      <vt:lpstr>IDEA: Special Education Indicators</vt:lpstr>
      <vt:lpstr>California’s Eight State Priorities for School Districts and Charter LEAs</vt:lpstr>
      <vt:lpstr>What is the California School Dashboard?</vt:lpstr>
      <vt:lpstr>Performance Levels</vt:lpstr>
      <vt:lpstr>Performance Levels (cont.)</vt:lpstr>
      <vt:lpstr>Call for Need and Collaboration with CIID</vt:lpstr>
      <vt:lpstr>Data Bootcamps</vt:lpstr>
      <vt:lpstr>Root Causes</vt:lpstr>
      <vt:lpstr>Self-Assessment</vt:lpstr>
      <vt:lpstr>Self-Assessment (cont.)</vt:lpstr>
      <vt:lpstr>Data Display Excerpt</vt:lpstr>
      <vt:lpstr>Data Display Excerpt (cont.)</vt:lpstr>
      <vt:lpstr>Then what?</vt:lpstr>
      <vt:lpstr>Development of Data Toolkit</vt:lpstr>
      <vt:lpstr>CDE’s Investment in Data Quality to Improve Outcomes for Students with Disabilities</vt:lpstr>
      <vt:lpstr>Collaborative</vt:lpstr>
      <vt:lpstr>Next Steps</vt:lpstr>
    </vt:vector>
  </TitlesOfParts>
  <Company>American Institutes for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Kathan, Joseph</dc:creator>
  <cp:lastModifiedBy>Joanna La Guardia</cp:lastModifiedBy>
  <cp:revision>102</cp:revision>
  <cp:lastPrinted>2019-04-18T19:08:03Z</cp:lastPrinted>
  <dcterms:created xsi:type="dcterms:W3CDTF">2017-05-11T18:26:07Z</dcterms:created>
  <dcterms:modified xsi:type="dcterms:W3CDTF">2019-04-23T15:40:26Z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0x010100ABDA78F738243C44AFC9EEEBF7149D7D</vt:lpwstr>
  </property>
</Properties>
</file>