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83" r:id="rId2"/>
    <p:sldId id="303" r:id="rId3"/>
    <p:sldId id="302" r:id="rId4"/>
    <p:sldId id="284" r:id="rId5"/>
    <p:sldId id="287" r:id="rId6"/>
    <p:sldId id="290" r:id="rId7"/>
    <p:sldId id="291" r:id="rId8"/>
    <p:sldId id="292" r:id="rId9"/>
    <p:sldId id="293" r:id="rId10"/>
    <p:sldId id="294" r:id="rId11"/>
    <p:sldId id="295" r:id="rId12"/>
    <p:sldId id="296" r:id="rId13"/>
    <p:sldId id="297" r:id="rId14"/>
    <p:sldId id="298" r:id="rId15"/>
    <p:sldId id="286" r:id="rId16"/>
    <p:sldId id="311" r:id="rId17"/>
    <p:sldId id="305" r:id="rId18"/>
    <p:sldId id="306" r:id="rId19"/>
    <p:sldId id="307" r:id="rId20"/>
    <p:sldId id="308" r:id="rId21"/>
    <p:sldId id="309" r:id="rId22"/>
    <p:sldId id="310" r:id="rId23"/>
    <p:sldId id="299" r:id="rId24"/>
    <p:sldId id="328" r:id="rId25"/>
    <p:sldId id="300" r:id="rId26"/>
    <p:sldId id="301" r:id="rId27"/>
    <p:sldId id="280" r:id="rId28"/>
    <p:sldId id="27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CA6"/>
    <a:srgbClr val="45A49D"/>
    <a:srgbClr val="C2D6D4"/>
    <a:srgbClr val="CDDCD9"/>
    <a:srgbClr val="C4DDD0"/>
    <a:srgbClr val="C2E3D5"/>
    <a:srgbClr val="8BD5C7"/>
    <a:srgbClr val="5CA747"/>
    <a:srgbClr val="258420"/>
    <a:srgbClr val="0A3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780" y="-276"/>
      </p:cViewPr>
      <p:guideLst>
        <p:guide orient="horz" pos="1592"/>
        <p:guide pos="197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3449B4-DBBA-8244-A2BB-EDB7B43294C7}" type="datetimeFigureOut">
              <a:rPr lang="en-US" smtClean="0"/>
              <a:t>11/4/2015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3A0A3-6D30-AD4C-B51A-DF2582788BDF}" type="slidenum">
              <a:rPr lang="en-US" smtClean="0"/>
              <a:t>‹#›</a:t>
            </a:fld>
            <a:endParaRPr lang="en-US"/>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D55E-7AA6-417B-ADA3-BD299B78031B}" type="datetimeFigureOut">
              <a:rPr lang="en-US" smtClean="0"/>
              <a:t>11/4/2015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err="1" smtClean="0"/>
              <a:t>Intendend</a:t>
            </a:r>
            <a:r>
              <a:rPr lang="en-US" dirty="0" smtClean="0"/>
              <a:t> audiences:</a:t>
            </a:r>
          </a:p>
          <a:p>
            <a:pPr>
              <a:spcBef>
                <a:spcPts val="0"/>
              </a:spcBef>
            </a:pPr>
            <a:endParaRPr lang="en-US" dirty="0" smtClean="0"/>
          </a:p>
          <a:p>
            <a:pPr>
              <a:spcBef>
                <a:spcPts val="0"/>
              </a:spcBef>
            </a:pPr>
            <a:r>
              <a:rPr lang="en-US" dirty="0" smtClean="0"/>
              <a:t>State departments of education</a:t>
            </a:r>
          </a:p>
          <a:p>
            <a:pPr>
              <a:spcBef>
                <a:spcPts val="0"/>
              </a:spcBef>
            </a:pPr>
            <a:r>
              <a:rPr lang="en-US" dirty="0" smtClean="0"/>
              <a:t>Local school districts</a:t>
            </a:r>
          </a:p>
          <a:p>
            <a:pPr>
              <a:spcBef>
                <a:spcPts val="0"/>
              </a:spcBef>
            </a:pPr>
            <a:r>
              <a:rPr lang="en-US" dirty="0" smtClean="0"/>
              <a:t>Schools</a:t>
            </a:r>
          </a:p>
          <a:p>
            <a:pPr>
              <a:spcBef>
                <a:spcPts val="0"/>
              </a:spcBef>
            </a:pPr>
            <a:r>
              <a:rPr lang="en-US" dirty="0" smtClean="0"/>
              <a:t>TA providers, professional developers, &amp; consultants </a:t>
            </a:r>
            <a:r>
              <a:rPr lang="en-US" i="1" dirty="0" smtClean="0"/>
              <a:t>working with </a:t>
            </a:r>
            <a:r>
              <a:rPr lang="en-US" dirty="0" smtClean="0"/>
              <a:t>districts and schools</a:t>
            </a:r>
          </a:p>
          <a:p>
            <a:pPr>
              <a:spcBef>
                <a:spcPts val="0"/>
              </a:spcBef>
            </a:pPr>
            <a:r>
              <a:rPr lang="en-US" dirty="0" smtClean="0"/>
              <a:t>Other stakeholders concerned about equity issues in schools</a:t>
            </a:r>
          </a:p>
          <a:p>
            <a:pPr>
              <a:spcBef>
                <a:spcPts val="0"/>
              </a:spcBef>
            </a:pPr>
            <a:r>
              <a:rPr lang="en-US" dirty="0" smtClean="0"/>
              <a:t>General Ed. </a:t>
            </a:r>
            <a:r>
              <a:rPr lang="en-US" i="1" dirty="0" smtClean="0"/>
              <a:t>and</a:t>
            </a:r>
            <a:r>
              <a:rPr lang="en-US" dirty="0" smtClean="0"/>
              <a:t> Special Ed.</a:t>
            </a:r>
          </a:p>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a:t>
            </a:fld>
            <a:endParaRPr lang="en-US" dirty="0"/>
          </a:p>
        </p:txBody>
      </p:sp>
    </p:spTree>
    <p:extLst>
      <p:ext uri="{BB962C8B-B14F-4D97-AF65-F5344CB8AC3E}">
        <p14:creationId xmlns:p14="http://schemas.microsoft.com/office/powerpoint/2010/main" val="105921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question  (select all that apply)</a:t>
            </a:r>
          </a:p>
          <a:p>
            <a:endParaRPr lang="en-US" dirty="0" smtClean="0"/>
          </a:p>
          <a:p>
            <a:r>
              <a:rPr lang="en-US" dirty="0" smtClean="0"/>
              <a:t>In your school</a:t>
            </a:r>
            <a:r>
              <a:rPr lang="en-US" baseline="0" dirty="0" smtClean="0"/>
              <a:t> or district setting who are the affected subgroups?</a:t>
            </a:r>
          </a:p>
          <a:p>
            <a:r>
              <a:rPr lang="en-US" baseline="0" dirty="0" smtClean="0"/>
              <a:t>Low SES</a:t>
            </a:r>
          </a:p>
          <a:p>
            <a:r>
              <a:rPr lang="en-US" baseline="0" dirty="0" smtClean="0"/>
              <a:t>Students with disabilities</a:t>
            </a:r>
          </a:p>
          <a:p>
            <a:r>
              <a:rPr lang="en-US" baseline="0" dirty="0" smtClean="0"/>
              <a:t>English Language Learners</a:t>
            </a:r>
          </a:p>
          <a:p>
            <a:r>
              <a:rPr lang="en-US" baseline="0" dirty="0" smtClean="0"/>
              <a:t>Student who are white</a:t>
            </a:r>
          </a:p>
          <a:p>
            <a:r>
              <a:rPr lang="en-US" baseline="0" dirty="0" smtClean="0"/>
              <a:t>Students who are black</a:t>
            </a:r>
          </a:p>
          <a:p>
            <a:r>
              <a:rPr lang="en-US" baseline="0" dirty="0" smtClean="0"/>
              <a:t>Students who are Hispanic</a:t>
            </a:r>
          </a:p>
          <a:p>
            <a:r>
              <a:rPr lang="en-US" baseline="0" dirty="0" smtClean="0"/>
              <a:t>Other</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12</a:t>
            </a:fld>
            <a:endParaRPr lang="en-US" dirty="0"/>
          </a:p>
        </p:txBody>
      </p:sp>
    </p:spTree>
    <p:extLst>
      <p:ext uri="{BB962C8B-B14F-4D97-AF65-F5344CB8AC3E}">
        <p14:creationId xmlns:p14="http://schemas.microsoft.com/office/powerpoint/2010/main" val="153224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set up of the rubric.  Each section</a:t>
            </a:r>
            <a:r>
              <a:rPr lang="en-US" baseline="0" dirty="0" smtClean="0"/>
              <a:t> or content area is set this way.  Many of the content areas have more than one indicator and therefore are on multiple pages.</a:t>
            </a:r>
          </a:p>
          <a:p>
            <a:r>
              <a:rPr lang="en-US" baseline="0" dirty="0" smtClean="0"/>
              <a:t>The scale is is the same across each area, Planning, Partially Implemented, Implemented, Exemplary, although described below  the scale in the description of the indicator.</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13</a:t>
            </a:fld>
            <a:endParaRPr lang="en-US" dirty="0"/>
          </a:p>
        </p:txBody>
      </p:sp>
    </p:spTree>
    <p:extLst>
      <p:ext uri="{BB962C8B-B14F-4D97-AF65-F5344CB8AC3E}">
        <p14:creationId xmlns:p14="http://schemas.microsoft.com/office/powerpoint/2010/main" val="384033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14</a:t>
            </a:fld>
            <a:endParaRPr lang="en-US" dirty="0"/>
          </a:p>
        </p:txBody>
      </p:sp>
    </p:spTree>
    <p:extLst>
      <p:ext uri="{BB962C8B-B14F-4D97-AF65-F5344CB8AC3E}">
        <p14:creationId xmlns:p14="http://schemas.microsoft.com/office/powerpoint/2010/main" val="365993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clicking on  the answer to make it appear, ask the participants to share</a:t>
            </a:r>
            <a:r>
              <a:rPr lang="en-US" baseline="0" dirty="0" smtClean="0"/>
              <a:t> thoughts</a:t>
            </a:r>
            <a:r>
              <a:rPr lang="en-US" dirty="0" smtClean="0"/>
              <a:t>….pick only a couple of participants</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15</a:t>
            </a:fld>
            <a:endParaRPr lang="en-US" dirty="0"/>
          </a:p>
        </p:txBody>
      </p:sp>
    </p:spTree>
    <p:extLst>
      <p:ext uri="{BB962C8B-B14F-4D97-AF65-F5344CB8AC3E}">
        <p14:creationId xmlns:p14="http://schemas.microsoft.com/office/powerpoint/2010/main" val="1107636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participants what they think a success gap is? before clicking to show the answer..</a:t>
            </a:r>
          </a:p>
        </p:txBody>
      </p:sp>
      <p:sp>
        <p:nvSpPr>
          <p:cNvPr id="4" name="Slide Number Placeholder 3"/>
          <p:cNvSpPr>
            <a:spLocks noGrp="1"/>
          </p:cNvSpPr>
          <p:nvPr>
            <p:ph type="sldNum" sz="quarter" idx="10"/>
          </p:nvPr>
        </p:nvSpPr>
        <p:spPr/>
        <p:txBody>
          <a:bodyPr/>
          <a:lstStyle/>
          <a:p>
            <a:fld id="{481BC2E5-B307-41E3-B48E-479BA10E2B91}" type="slidenum">
              <a:rPr lang="en-US" smtClean="0"/>
              <a:pPr/>
              <a:t>4</a:t>
            </a:fld>
            <a:endParaRPr lang="en-US" dirty="0"/>
          </a:p>
        </p:txBody>
      </p:sp>
    </p:spTree>
    <p:extLst>
      <p:ext uri="{BB962C8B-B14F-4D97-AF65-F5344CB8AC3E}">
        <p14:creationId xmlns:p14="http://schemas.microsoft.com/office/powerpoint/2010/main" val="326715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357F7CA-9CAB-4FEB-B0FD-8901F1B0DD76}" type="slidenum">
              <a:rPr lang="en-US" smtClean="0"/>
              <a:pPr>
                <a:defRPr/>
              </a:pPr>
              <a:t>5</a:t>
            </a:fld>
            <a:endParaRPr lang="en-US" dirty="0"/>
          </a:p>
        </p:txBody>
      </p:sp>
    </p:spTree>
    <p:extLst>
      <p:ext uri="{BB962C8B-B14F-4D97-AF65-F5344CB8AC3E}">
        <p14:creationId xmlns:p14="http://schemas.microsoft.com/office/powerpoint/2010/main" val="111328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7</a:t>
            </a:fld>
            <a:endParaRPr lang="en-US" dirty="0"/>
          </a:p>
        </p:txBody>
      </p:sp>
    </p:spTree>
    <p:extLst>
      <p:ext uri="{BB962C8B-B14F-4D97-AF65-F5344CB8AC3E}">
        <p14:creationId xmlns:p14="http://schemas.microsoft.com/office/powerpoint/2010/main" val="81037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about parents included in each section!</a:t>
            </a:r>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8</a:t>
            </a:fld>
            <a:endParaRPr lang="en-US" dirty="0"/>
          </a:p>
        </p:txBody>
      </p:sp>
    </p:spTree>
    <p:extLst>
      <p:ext uri="{BB962C8B-B14F-4D97-AF65-F5344CB8AC3E}">
        <p14:creationId xmlns:p14="http://schemas.microsoft.com/office/powerpoint/2010/main" val="209560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9</a:t>
            </a:fld>
            <a:endParaRPr lang="en-US" dirty="0"/>
          </a:p>
        </p:txBody>
      </p:sp>
    </p:spTree>
    <p:extLst>
      <p:ext uri="{BB962C8B-B14F-4D97-AF65-F5344CB8AC3E}">
        <p14:creationId xmlns:p14="http://schemas.microsoft.com/office/powerpoint/2010/main" val="273028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10</a:t>
            </a:fld>
            <a:endParaRPr lang="en-US" dirty="0"/>
          </a:p>
        </p:txBody>
      </p:sp>
    </p:spTree>
    <p:extLst>
      <p:ext uri="{BB962C8B-B14F-4D97-AF65-F5344CB8AC3E}">
        <p14:creationId xmlns:p14="http://schemas.microsoft.com/office/powerpoint/2010/main" val="285094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missing?  Are there other areas you would include?  </a:t>
            </a:r>
          </a:p>
          <a:p>
            <a:endParaRPr lang="en-US" dirty="0" smtClean="0"/>
          </a:p>
          <a:p>
            <a:r>
              <a:rPr lang="en-US" dirty="0" smtClean="0"/>
              <a:t>What do you think?  In your school or district, there is room for improvement in:</a:t>
            </a:r>
          </a:p>
          <a:p>
            <a:endParaRPr lang="en-US" dirty="0" smtClean="0"/>
          </a:p>
          <a:p>
            <a:r>
              <a:rPr lang="en-US" dirty="0" smtClean="0"/>
              <a:t>Data based decision making</a:t>
            </a:r>
          </a:p>
          <a:p>
            <a:r>
              <a:rPr lang="en-US" dirty="0" smtClean="0"/>
              <a:t>Cultural</a:t>
            </a:r>
            <a:r>
              <a:rPr lang="en-US" baseline="0" dirty="0" smtClean="0"/>
              <a:t> responsiveness</a:t>
            </a:r>
          </a:p>
          <a:p>
            <a:r>
              <a:rPr lang="en-US" baseline="0" dirty="0" smtClean="0"/>
              <a:t>Core instructional program</a:t>
            </a:r>
          </a:p>
          <a:p>
            <a:r>
              <a:rPr lang="en-US" baseline="0" dirty="0" smtClean="0"/>
              <a:t>Assessment</a:t>
            </a:r>
          </a:p>
          <a:p>
            <a:r>
              <a:rPr lang="en-US" baseline="0" dirty="0" smtClean="0"/>
              <a:t>Evidence based interventions and support</a:t>
            </a:r>
          </a:p>
          <a:p>
            <a:endParaRPr lang="en-US" dirty="0"/>
          </a:p>
        </p:txBody>
      </p:sp>
      <p:sp>
        <p:nvSpPr>
          <p:cNvPr id="4" name="Slide Number Placeholder 3"/>
          <p:cNvSpPr>
            <a:spLocks noGrp="1"/>
          </p:cNvSpPr>
          <p:nvPr>
            <p:ph type="sldNum" sz="quarter" idx="10"/>
          </p:nvPr>
        </p:nvSpPr>
        <p:spPr/>
        <p:txBody>
          <a:bodyPr/>
          <a:lstStyle/>
          <a:p>
            <a:fld id="{481BC2E5-B307-41E3-B48E-479BA10E2B91}" type="slidenum">
              <a:rPr lang="en-US" smtClean="0"/>
              <a:pPr/>
              <a:t>11</a:t>
            </a:fld>
            <a:endParaRPr lang="en-US" dirty="0"/>
          </a:p>
        </p:txBody>
      </p:sp>
    </p:spTree>
    <p:extLst>
      <p:ext uri="{BB962C8B-B14F-4D97-AF65-F5344CB8AC3E}">
        <p14:creationId xmlns:p14="http://schemas.microsoft.com/office/powerpoint/2010/main" val="1154533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Tree>
    <p:extLst>
      <p:ext uri="{BB962C8B-B14F-4D97-AF65-F5344CB8AC3E}">
        <p14:creationId xmlns:p14="http://schemas.microsoft.com/office/powerpoint/2010/main" val="2713081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E76C43-4C93-4462-8FA2-B8A589D164A9}"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6A6C1-0CFD-43C9-B992-A1A21818442F}" type="slidenum">
              <a:rPr lang="en-US" smtClean="0"/>
              <a:t>‹#›</a:t>
            </a:fld>
            <a:endParaRPr lang="en-US"/>
          </a:p>
        </p:txBody>
      </p:sp>
    </p:spTree>
    <p:extLst>
      <p:ext uri="{BB962C8B-B14F-4D97-AF65-F5344CB8AC3E}">
        <p14:creationId xmlns:p14="http://schemas.microsoft.com/office/powerpoint/2010/main" val="343583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2493726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78933-DE0D-4676-8CEA-C350981B7623}" type="datetimeFigureOut">
              <a:rPr lang="en-US" smtClean="0"/>
              <a:t>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64478933-DE0D-4676-8CEA-C350981B7623}" type="datetimeFigureOut">
              <a:rPr lang="en-US" smtClean="0"/>
              <a:pPr/>
              <a:t>11/4/2015</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Lst>
  <p:timing>
    <p:tnLst>
      <p:par>
        <p:cTn id="1" dur="indefinite" restart="never" nodeType="tmRoot"/>
      </p:par>
    </p:tnLst>
  </p:timing>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deadata.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tommunk@westate.com" TargetMode="External"/><Relationship Id="rId7" Type="http://schemas.openxmlformats.org/officeDocument/2006/relationships/hyperlink" Target="mailto:terry.long@sped-data.com" TargetMode="External"/><Relationship Id="rId2" Type="http://schemas.openxmlformats.org/officeDocument/2006/relationships/hyperlink" Target="mailto:juliebollmer@westat.com" TargetMode="External"/><Relationship Id="rId1" Type="http://schemas.openxmlformats.org/officeDocument/2006/relationships/slideLayout" Target="../slideLayouts/slideLayout2.xml"/><Relationship Id="rId6" Type="http://schemas.openxmlformats.org/officeDocument/2006/relationships/hyperlink" Target="mailto:kreedy@wested.org" TargetMode="External"/><Relationship Id="rId5" Type="http://schemas.openxmlformats.org/officeDocument/2006/relationships/hyperlink" Target="mailto:cdagord@wested.org" TargetMode="External"/><Relationship Id="rId4" Type="http://schemas.openxmlformats.org/officeDocument/2006/relationships/hyperlink" Target="mailto:nancy.ohara@uky.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ideadatacenter" TargetMode="External"/><Relationship Id="rId2" Type="http://schemas.openxmlformats.org/officeDocument/2006/relationships/hyperlink" Target="http://ideadata.org/" TargetMode="Externa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3100" dirty="0"/>
              <a:t>Addressing Significant Disproportionality: How One State and One LEA Are Using IDC </a:t>
            </a:r>
            <a:r>
              <a:rPr lang="en-US" sz="3100" i="1" dirty="0"/>
              <a:t>Success Gaps</a:t>
            </a:r>
            <a:r>
              <a:rPr lang="en-US" sz="3100" dirty="0"/>
              <a:t> Tools to Make Meaningful Change</a:t>
            </a:r>
            <a:r>
              <a:rPr lang="en-US" b="0" dirty="0"/>
              <a:t/>
            </a:r>
            <a:br>
              <a:rPr lang="en-US" b="0" dirty="0"/>
            </a:br>
            <a:endParaRPr lang="en-US" dirty="0"/>
          </a:p>
        </p:txBody>
      </p:sp>
      <p:sp>
        <p:nvSpPr>
          <p:cNvPr id="3" name="Subtitle 2"/>
          <p:cNvSpPr>
            <a:spLocks noGrp="1"/>
          </p:cNvSpPr>
          <p:nvPr>
            <p:ph type="subTitle" idx="1"/>
          </p:nvPr>
        </p:nvSpPr>
        <p:spPr/>
        <p:txBody>
          <a:bodyPr/>
          <a:lstStyle/>
          <a:p>
            <a:r>
              <a:rPr lang="en-US" dirty="0" smtClean="0"/>
              <a:t>November 4, 2015</a:t>
            </a:r>
          </a:p>
        </p:txBody>
      </p:sp>
      <p:sp>
        <p:nvSpPr>
          <p:cNvPr id="6" name="Text Placeholder 5"/>
          <p:cNvSpPr>
            <a:spLocks noGrp="1"/>
          </p:cNvSpPr>
          <p:nvPr>
            <p:ph type="body" sz="quarter" idx="13"/>
          </p:nvPr>
        </p:nvSpPr>
        <p:spPr>
          <a:xfrm>
            <a:off x="3079750" y="4850044"/>
            <a:ext cx="5930900" cy="1143000"/>
          </a:xfrm>
        </p:spPr>
        <p:txBody>
          <a:bodyPr/>
          <a:lstStyle/>
          <a:p>
            <a:pPr>
              <a:spcBef>
                <a:spcPts val="0"/>
              </a:spcBef>
              <a:spcAft>
                <a:spcPts val="0"/>
              </a:spcAft>
            </a:pPr>
            <a:r>
              <a:rPr lang="en-US" dirty="0" smtClean="0"/>
              <a:t>Presented by:  </a:t>
            </a:r>
          </a:p>
          <a:p>
            <a:pPr>
              <a:spcBef>
                <a:spcPts val="0"/>
              </a:spcBef>
              <a:spcAft>
                <a:spcPts val="0"/>
              </a:spcAft>
            </a:pPr>
            <a:r>
              <a:rPr lang="en-US" dirty="0" smtClean="0"/>
              <a:t>Nancy O’Hara, IDC</a:t>
            </a:r>
          </a:p>
          <a:p>
            <a:pPr>
              <a:spcBef>
                <a:spcPts val="0"/>
              </a:spcBef>
              <a:spcAft>
                <a:spcPts val="0"/>
              </a:spcAft>
            </a:pPr>
            <a:r>
              <a:rPr lang="en-US" dirty="0" smtClean="0"/>
              <a:t>Jody Fields, Arkansas </a:t>
            </a:r>
          </a:p>
          <a:p>
            <a:pPr>
              <a:spcBef>
                <a:spcPts val="0"/>
              </a:spcBef>
              <a:spcAft>
                <a:spcPts val="0"/>
              </a:spcAft>
            </a:pPr>
            <a:r>
              <a:rPr lang="en-US" dirty="0" smtClean="0"/>
              <a:t>Jean Coles and  additional staff, Blytheville Schools, Arkansas</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dirty="0" smtClean="0"/>
              <a:t>Assessment</a:t>
            </a:r>
            <a:endParaRPr lang="en-US" dirty="0"/>
          </a:p>
        </p:txBody>
      </p:sp>
      <p:sp>
        <p:nvSpPr>
          <p:cNvPr id="3" name="Content Placeholder 2"/>
          <p:cNvSpPr>
            <a:spLocks noGrp="1"/>
          </p:cNvSpPr>
          <p:nvPr>
            <p:ph idx="1"/>
          </p:nvPr>
        </p:nvSpPr>
        <p:spPr>
          <a:xfrm>
            <a:off x="457200" y="2057400"/>
            <a:ext cx="8229600" cy="4419600"/>
          </a:xfrm>
        </p:spPr>
        <p:txBody>
          <a:bodyPr/>
          <a:lstStyle/>
          <a:p>
            <a:pPr>
              <a:lnSpc>
                <a:spcPts val="3600"/>
              </a:lnSpc>
              <a:spcBef>
                <a:spcPts val="600"/>
              </a:spcBef>
            </a:pPr>
            <a:r>
              <a:rPr lang="en-US" dirty="0" smtClean="0"/>
              <a:t>Valid universal screening</a:t>
            </a:r>
          </a:p>
          <a:p>
            <a:pPr>
              <a:lnSpc>
                <a:spcPts val="3600"/>
              </a:lnSpc>
              <a:spcBef>
                <a:spcPts val="600"/>
              </a:spcBef>
            </a:pPr>
            <a:r>
              <a:rPr lang="en-US" dirty="0" smtClean="0"/>
              <a:t>Progress monitoring for all </a:t>
            </a:r>
            <a:br>
              <a:rPr lang="en-US" dirty="0" smtClean="0"/>
            </a:br>
            <a:r>
              <a:rPr lang="en-US" dirty="0" smtClean="0"/>
              <a:t>students</a:t>
            </a:r>
          </a:p>
          <a:p>
            <a:pPr>
              <a:lnSpc>
                <a:spcPts val="3600"/>
              </a:lnSpc>
              <a:spcBef>
                <a:spcPts val="600"/>
              </a:spcBef>
            </a:pPr>
            <a:r>
              <a:rPr lang="en-US" dirty="0" smtClean="0"/>
              <a:t>Informing parents in their </a:t>
            </a:r>
            <a:br>
              <a:rPr lang="en-US" dirty="0" smtClean="0"/>
            </a:br>
            <a:r>
              <a:rPr lang="en-US" dirty="0" smtClean="0"/>
              <a:t>native or home language </a:t>
            </a:r>
            <a:br>
              <a:rPr lang="en-US" dirty="0" smtClean="0"/>
            </a:br>
            <a:r>
              <a:rPr lang="en-US" dirty="0" smtClean="0"/>
              <a:t>about results</a:t>
            </a:r>
          </a:p>
          <a:p>
            <a:endParaRPr lang="en-US" dirty="0" smtClean="0"/>
          </a:p>
          <a:p>
            <a:endParaRPr lang="en-US" dirty="0" smtClean="0"/>
          </a:p>
          <a:p>
            <a:endParaRPr lang="en-US" dirty="0"/>
          </a:p>
        </p:txBody>
      </p:sp>
      <p:pic>
        <p:nvPicPr>
          <p:cNvPr id="4098" name="Picture 2" descr="Photo of a student at a desk taking a test with pencil in hand." title="photo of student taking a 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272" y="2209800"/>
            <a:ext cx="3277312" cy="219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37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620000" cy="1371600"/>
          </a:xfrm>
        </p:spPr>
        <p:txBody>
          <a:bodyPr>
            <a:noAutofit/>
          </a:bodyPr>
          <a:lstStyle/>
          <a:p>
            <a:r>
              <a:rPr lang="en-US" dirty="0" smtClean="0"/>
              <a:t>Evidence-Based </a:t>
            </a:r>
            <a:br>
              <a:rPr lang="en-US" dirty="0" smtClean="0"/>
            </a:br>
            <a:r>
              <a:rPr lang="en-US" dirty="0" smtClean="0"/>
              <a:t>Interventions and Supports</a:t>
            </a:r>
            <a:endParaRPr lang="en-US" dirty="0"/>
          </a:p>
        </p:txBody>
      </p:sp>
      <p:sp>
        <p:nvSpPr>
          <p:cNvPr id="3" name="Content Placeholder 2"/>
          <p:cNvSpPr>
            <a:spLocks noGrp="1"/>
          </p:cNvSpPr>
          <p:nvPr>
            <p:ph idx="1"/>
          </p:nvPr>
        </p:nvSpPr>
        <p:spPr>
          <a:xfrm>
            <a:off x="457200" y="2103437"/>
            <a:ext cx="8229600" cy="4297363"/>
          </a:xfrm>
        </p:spPr>
        <p:txBody>
          <a:bodyPr/>
          <a:lstStyle/>
          <a:p>
            <a:pPr>
              <a:lnSpc>
                <a:spcPts val="3600"/>
              </a:lnSpc>
              <a:spcBef>
                <a:spcPts val="600"/>
              </a:spcBef>
            </a:pPr>
            <a:r>
              <a:rPr lang="en-US" dirty="0" smtClean="0"/>
              <a:t>Implemented with fidelity</a:t>
            </a:r>
          </a:p>
          <a:p>
            <a:pPr>
              <a:lnSpc>
                <a:spcPts val="3600"/>
              </a:lnSpc>
              <a:spcBef>
                <a:spcPts val="600"/>
              </a:spcBef>
            </a:pPr>
            <a:r>
              <a:rPr lang="en-US" dirty="0" smtClean="0"/>
              <a:t>Instructional</a:t>
            </a:r>
          </a:p>
          <a:p>
            <a:pPr>
              <a:lnSpc>
                <a:spcPts val="3600"/>
              </a:lnSpc>
              <a:spcBef>
                <a:spcPts val="600"/>
              </a:spcBef>
            </a:pPr>
            <a:r>
              <a:rPr lang="en-US" dirty="0" smtClean="0"/>
              <a:t>Behavioral </a:t>
            </a:r>
          </a:p>
          <a:p>
            <a:pPr lvl="1">
              <a:lnSpc>
                <a:spcPts val="3000"/>
              </a:lnSpc>
              <a:spcBef>
                <a:spcPts val="0"/>
              </a:spcBef>
            </a:pPr>
            <a:r>
              <a:rPr lang="en-US" dirty="0" smtClean="0"/>
              <a:t>Such as Positive Behavioral Supports or Restorative Justice</a:t>
            </a:r>
          </a:p>
          <a:p>
            <a:pPr lvl="1">
              <a:lnSpc>
                <a:spcPts val="3000"/>
              </a:lnSpc>
              <a:spcBef>
                <a:spcPts val="0"/>
              </a:spcBef>
            </a:pPr>
            <a:r>
              <a:rPr lang="en-US" dirty="0" smtClean="0"/>
              <a:t>Tiered response protocols, not zero tolerance</a:t>
            </a:r>
          </a:p>
          <a:p>
            <a:pPr>
              <a:lnSpc>
                <a:spcPts val="3600"/>
              </a:lnSpc>
              <a:spcBef>
                <a:spcPts val="600"/>
              </a:spcBef>
            </a:pPr>
            <a:r>
              <a:rPr lang="en-US" dirty="0" smtClean="0"/>
              <a:t>Informing parents in their native or home language about interventions and responses</a:t>
            </a:r>
          </a:p>
          <a:p>
            <a:endParaRPr lang="en-US" dirty="0" smtClean="0"/>
          </a:p>
          <a:p>
            <a:endParaRPr lang="en-US" dirty="0" smtClean="0"/>
          </a:p>
          <a:p>
            <a:endParaRPr lang="en-US" dirty="0"/>
          </a:p>
        </p:txBody>
      </p:sp>
      <p:pic>
        <p:nvPicPr>
          <p:cNvPr id="1026" name="Picture 2" descr="http://tse1.mm.bing.net/th?&amp;id=OIP.M62950579ab95712ddd6987b446b2fe72H0&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382" y="1476375"/>
            <a:ext cx="2573618" cy="21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69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apezoid 4" descr="Light at the top of the slide shining down a yellow spotlight on the image below." title="Image"/>
          <p:cNvSpPr/>
          <p:nvPr/>
        </p:nvSpPr>
        <p:spPr>
          <a:xfrm>
            <a:off x="2933700" y="635558"/>
            <a:ext cx="3276600" cy="3707842"/>
          </a:xfrm>
          <a:prstGeom prst="trapezoid">
            <a:avLst/>
          </a:prstGeom>
          <a:gradFill flip="none" rotWithShape="1">
            <a:gsLst>
              <a:gs pos="0">
                <a:schemeClr val="bg1">
                  <a:alpha val="39000"/>
                </a:schemeClr>
              </a:gs>
              <a:gs pos="50000">
                <a:srgbClr val="FFFF00">
                  <a:alpha val="29000"/>
                </a:srgbClr>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655570"/>
            <a:ext cx="8229600" cy="1143000"/>
          </a:xfrm>
        </p:spPr>
        <p:txBody>
          <a:bodyPr/>
          <a:lstStyle/>
          <a:p>
            <a:r>
              <a:rPr lang="en-US" dirty="0" smtClean="0"/>
              <a:t>To address success gaps…</a:t>
            </a:r>
            <a:endParaRPr lang="en-US" dirty="0"/>
          </a:p>
        </p:txBody>
      </p:sp>
      <p:sp>
        <p:nvSpPr>
          <p:cNvPr id="3" name="Content Placeholder 2"/>
          <p:cNvSpPr>
            <a:spLocks noGrp="1"/>
          </p:cNvSpPr>
          <p:nvPr>
            <p:ph idx="1"/>
          </p:nvPr>
        </p:nvSpPr>
        <p:spPr>
          <a:xfrm>
            <a:off x="609600" y="2516149"/>
            <a:ext cx="8229600" cy="4525963"/>
          </a:xfrm>
        </p:spPr>
        <p:txBody>
          <a:bodyPr/>
          <a:lstStyle/>
          <a:p>
            <a:pPr marL="0" indent="0">
              <a:buNone/>
            </a:pPr>
            <a:endParaRPr lang="en-US" dirty="0" smtClean="0"/>
          </a:p>
          <a:p>
            <a:pPr marL="0" indent="0">
              <a:buNone/>
            </a:pPr>
            <a:endParaRPr lang="en-US" sz="4000" dirty="0" smtClean="0"/>
          </a:p>
          <a:p>
            <a:pPr marL="0" indent="0">
              <a:buNone/>
            </a:pPr>
            <a:endParaRPr lang="en-US" sz="4000" b="1" dirty="0" smtClean="0"/>
          </a:p>
          <a:p>
            <a:pPr marL="0" indent="0">
              <a:buNone/>
            </a:pPr>
            <a:r>
              <a:rPr lang="en-US" sz="4000" b="1" dirty="0" smtClean="0"/>
              <a:t>… look closely at equity, inclusion, and opportunity for children in the affected groups</a:t>
            </a:r>
            <a:endParaRPr lang="en-US" sz="4000" b="1" dirty="0"/>
          </a:p>
        </p:txBody>
      </p:sp>
      <p:sp>
        <p:nvSpPr>
          <p:cNvPr id="4" name="Oval 3" descr="Light shining on the text below it." title="Light"/>
          <p:cNvSpPr/>
          <p:nvPr/>
        </p:nvSpPr>
        <p:spPr>
          <a:xfrm>
            <a:off x="3642154" y="228600"/>
            <a:ext cx="1771135" cy="813916"/>
          </a:xfrm>
          <a:prstGeom prst="ellipse">
            <a:avLst/>
          </a:prstGeom>
          <a:solidFill>
            <a:srgbClr val="FFFF00"/>
          </a:solid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315199" cy="411162"/>
          </a:xfrm>
        </p:spPr>
        <p:txBody>
          <a:bodyPr>
            <a:noAutofit/>
          </a:bodyPr>
          <a:lstStyle/>
          <a:p>
            <a:r>
              <a:rPr lang="en-US" dirty="0" smtClean="0"/>
              <a:t>Rubric Organization</a:t>
            </a:r>
            <a:endParaRPr lang="en-US" dirty="0"/>
          </a:p>
        </p:txBody>
      </p:sp>
      <p:pic>
        <p:nvPicPr>
          <p:cNvPr id="3074" name="Picture 2" descr="A page of the rubric. Shows one page of the Success Gap Rubric, with callouts labeling the sections. The sections are content area, probing questions, rubric rating scale, indicator, and text box to describe evidence to support rating of the team."/>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17524"/>
          <a:stretch/>
        </p:blipFill>
        <p:spPr bwMode="auto">
          <a:xfrm>
            <a:off x="4610192" y="1514375"/>
            <a:ext cx="4318380" cy="4524948"/>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844690" y="1981200"/>
            <a:ext cx="7564137" cy="3791129"/>
            <a:chOff x="844690" y="1981200"/>
            <a:chExt cx="7564137" cy="3791129"/>
          </a:xfrm>
        </p:grpSpPr>
        <p:sp>
          <p:nvSpPr>
            <p:cNvPr id="5" name="TextBox 4"/>
            <p:cNvSpPr txBox="1"/>
            <p:nvPr/>
          </p:nvSpPr>
          <p:spPr>
            <a:xfrm>
              <a:off x="1328332" y="2188698"/>
              <a:ext cx="2057400" cy="461665"/>
            </a:xfrm>
            <a:prstGeom prst="rect">
              <a:avLst/>
            </a:prstGeom>
            <a:solidFill>
              <a:srgbClr val="FFFF00"/>
            </a:solidFill>
            <a:ln>
              <a:solidFill>
                <a:schemeClr val="tx1"/>
              </a:solidFill>
            </a:ln>
          </p:spPr>
          <p:txBody>
            <a:bodyPr wrap="square" rtlCol="0">
              <a:spAutoFit/>
            </a:bodyPr>
            <a:lstStyle/>
            <a:p>
              <a:pPr algn="ctr"/>
              <a:r>
                <a:rPr lang="en-US" sz="2400" dirty="0" smtClean="0"/>
                <a:t>Content Area</a:t>
              </a:r>
              <a:endParaRPr lang="en-US" sz="2400" dirty="0"/>
            </a:p>
          </p:txBody>
        </p:sp>
        <p:cxnSp>
          <p:nvCxnSpPr>
            <p:cNvPr id="7" name="Straight Arrow Connector 6"/>
            <p:cNvCxnSpPr>
              <a:stCxn id="5" idx="3"/>
            </p:cNvCxnSpPr>
            <p:nvPr/>
          </p:nvCxnSpPr>
          <p:spPr>
            <a:xfrm>
              <a:off x="3385732" y="2419531"/>
              <a:ext cx="1502959" cy="233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0592" y="2889841"/>
              <a:ext cx="2514599" cy="461665"/>
            </a:xfrm>
            <a:prstGeom prst="rect">
              <a:avLst/>
            </a:prstGeom>
            <a:solidFill>
              <a:srgbClr val="FFFF00"/>
            </a:solidFill>
            <a:ln>
              <a:solidFill>
                <a:schemeClr val="tx1"/>
              </a:solidFill>
            </a:ln>
          </p:spPr>
          <p:txBody>
            <a:bodyPr wrap="square" rtlCol="0">
              <a:spAutoFit/>
            </a:bodyPr>
            <a:lstStyle/>
            <a:p>
              <a:pPr algn="ctr"/>
              <a:r>
                <a:rPr lang="en-US" sz="2400" dirty="0" smtClean="0"/>
                <a:t>Probing Questions</a:t>
              </a:r>
              <a:endParaRPr lang="en-US" sz="2400" dirty="0"/>
            </a:p>
          </p:txBody>
        </p:sp>
        <p:cxnSp>
          <p:nvCxnSpPr>
            <p:cNvPr id="10" name="Straight Arrow Connector 9"/>
            <p:cNvCxnSpPr>
              <a:stCxn id="9" idx="3"/>
            </p:cNvCxnSpPr>
            <p:nvPr/>
          </p:nvCxnSpPr>
          <p:spPr>
            <a:xfrm>
              <a:off x="3555191" y="3120674"/>
              <a:ext cx="1333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43600" y="1981200"/>
              <a:ext cx="2465227" cy="461665"/>
            </a:xfrm>
            <a:prstGeom prst="rect">
              <a:avLst/>
            </a:prstGeom>
            <a:solidFill>
              <a:srgbClr val="FFFF00"/>
            </a:solidFill>
            <a:ln>
              <a:solidFill>
                <a:schemeClr val="tx1"/>
              </a:solidFill>
            </a:ln>
          </p:spPr>
          <p:txBody>
            <a:bodyPr wrap="none" rtlCol="0">
              <a:spAutoFit/>
            </a:bodyPr>
            <a:lstStyle/>
            <a:p>
              <a:pPr algn="ctr"/>
              <a:r>
                <a:rPr lang="en-US" sz="2400" dirty="0" smtClean="0"/>
                <a:t>Rubric rating scale</a:t>
              </a:r>
              <a:endParaRPr lang="en-US" sz="2400" dirty="0"/>
            </a:p>
          </p:txBody>
        </p:sp>
        <p:cxnSp>
          <p:nvCxnSpPr>
            <p:cNvPr id="19" name="Straight Arrow Connector 18"/>
            <p:cNvCxnSpPr/>
            <p:nvPr/>
          </p:nvCxnSpPr>
          <p:spPr>
            <a:xfrm flipH="1">
              <a:off x="5950307" y="2405657"/>
              <a:ext cx="113498" cy="530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68469" y="2395045"/>
              <a:ext cx="140358" cy="540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622328" y="3775628"/>
              <a:ext cx="1524000" cy="461665"/>
            </a:xfrm>
            <a:prstGeom prst="rect">
              <a:avLst/>
            </a:prstGeom>
            <a:solidFill>
              <a:srgbClr val="FFFF00"/>
            </a:solidFill>
            <a:ln w="15875">
              <a:solidFill>
                <a:schemeClr val="tx1"/>
              </a:solidFill>
            </a:ln>
          </p:spPr>
          <p:txBody>
            <a:bodyPr wrap="square">
              <a:spAutoFit/>
            </a:bodyPr>
            <a:lstStyle/>
            <a:p>
              <a:pPr algn="ctr"/>
              <a:r>
                <a:rPr lang="en-US" sz="2400" dirty="0" smtClean="0"/>
                <a:t>Indicator</a:t>
              </a:r>
              <a:endParaRPr lang="en-US" sz="2400" dirty="0"/>
            </a:p>
          </p:txBody>
        </p:sp>
        <p:cxnSp>
          <p:nvCxnSpPr>
            <p:cNvPr id="31" name="Straight Arrow Connector 30"/>
            <p:cNvCxnSpPr>
              <a:stCxn id="27" idx="3"/>
            </p:cNvCxnSpPr>
            <p:nvPr/>
          </p:nvCxnSpPr>
          <p:spPr>
            <a:xfrm flipV="1">
              <a:off x="3146328" y="3891045"/>
              <a:ext cx="1742364" cy="115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844690" y="4572000"/>
              <a:ext cx="3219449" cy="1200329"/>
            </a:xfrm>
            <a:prstGeom prst="rect">
              <a:avLst/>
            </a:prstGeom>
            <a:solidFill>
              <a:srgbClr val="FFFF00"/>
            </a:solidFill>
            <a:ln w="15875">
              <a:solidFill>
                <a:schemeClr val="tx1"/>
              </a:solidFill>
            </a:ln>
          </p:spPr>
          <p:txBody>
            <a:bodyPr wrap="square">
              <a:spAutoFit/>
            </a:bodyPr>
            <a:lstStyle/>
            <a:p>
              <a:pPr algn="ctr"/>
              <a:r>
                <a:rPr lang="en-US" sz="2400" dirty="0" smtClean="0"/>
                <a:t>Text box to describe evidence to support rating of the team</a:t>
              </a:r>
              <a:endParaRPr lang="en-US" sz="2400" dirty="0"/>
            </a:p>
          </p:txBody>
        </p:sp>
        <p:cxnSp>
          <p:nvCxnSpPr>
            <p:cNvPr id="34" name="Straight Arrow Connector 33"/>
            <p:cNvCxnSpPr/>
            <p:nvPr/>
          </p:nvCxnSpPr>
          <p:spPr>
            <a:xfrm flipV="1">
              <a:off x="4064139" y="5144193"/>
              <a:ext cx="82455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7253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543800" cy="1143000"/>
          </a:xfrm>
        </p:spPr>
        <p:txBody>
          <a:bodyPr/>
          <a:lstStyle/>
          <a:p>
            <a:r>
              <a:rPr lang="en-US" dirty="0" smtClean="0"/>
              <a:t>How to Address Success Gaps</a:t>
            </a:r>
            <a:endParaRPr lang="en-US" dirty="0"/>
          </a:p>
        </p:txBody>
      </p:sp>
      <p:sp>
        <p:nvSpPr>
          <p:cNvPr id="3" name="Content Placeholder 2"/>
          <p:cNvSpPr>
            <a:spLocks noGrp="1"/>
          </p:cNvSpPr>
          <p:nvPr>
            <p:ph idx="1"/>
          </p:nvPr>
        </p:nvSpPr>
        <p:spPr>
          <a:xfrm>
            <a:off x="457200" y="2063809"/>
            <a:ext cx="8229600" cy="4191000"/>
          </a:xfrm>
        </p:spPr>
        <p:txBody>
          <a:bodyPr>
            <a:normAutofit fontScale="92500"/>
          </a:bodyPr>
          <a:lstStyle/>
          <a:p>
            <a:pPr marL="514350" indent="-514350">
              <a:buFont typeface="+mj-lt"/>
              <a:buAutoNum type="arabicPeriod"/>
            </a:pPr>
            <a:r>
              <a:rPr lang="en-US" dirty="0" smtClean="0"/>
              <a:t>Form a team</a:t>
            </a:r>
          </a:p>
          <a:p>
            <a:pPr marL="514350" indent="-514350">
              <a:buFont typeface="+mj-lt"/>
              <a:buAutoNum type="arabicPeriod"/>
            </a:pPr>
            <a:r>
              <a:rPr lang="en-US" dirty="0" smtClean="0"/>
              <a:t>Study the data</a:t>
            </a:r>
          </a:p>
          <a:p>
            <a:pPr marL="514350" indent="-514350">
              <a:buFont typeface="+mj-lt"/>
              <a:buAutoNum type="arabicPeriod"/>
            </a:pPr>
            <a:r>
              <a:rPr lang="en-US" dirty="0" smtClean="0"/>
              <a:t>Conduct a self-assessment</a:t>
            </a:r>
          </a:p>
          <a:p>
            <a:pPr marL="514350" indent="-514350">
              <a:buFont typeface="+mj-lt"/>
              <a:buAutoNum type="arabicPeriod"/>
            </a:pPr>
            <a:r>
              <a:rPr lang="en-US" dirty="0" smtClean="0"/>
              <a:t>Provide evidence</a:t>
            </a:r>
          </a:p>
          <a:p>
            <a:pPr marL="514350" indent="-514350">
              <a:buFont typeface="+mj-lt"/>
              <a:buAutoNum type="arabicPeriod"/>
            </a:pPr>
            <a:r>
              <a:rPr lang="en-US" dirty="0" smtClean="0"/>
              <a:t>Consider the students first</a:t>
            </a:r>
          </a:p>
          <a:p>
            <a:pPr marL="514350" indent="-514350">
              <a:buFont typeface="+mj-lt"/>
              <a:buAutoNum type="arabicPeriod"/>
            </a:pPr>
            <a:r>
              <a:rPr lang="en-US" dirty="0" smtClean="0"/>
              <a:t>Ensure equitable participation</a:t>
            </a:r>
          </a:p>
          <a:p>
            <a:pPr marL="514350" indent="-514350">
              <a:buFont typeface="+mj-lt"/>
              <a:buAutoNum type="arabicPeriod"/>
            </a:pPr>
            <a:r>
              <a:rPr lang="en-US" dirty="0" smtClean="0"/>
              <a:t>Develop a plan of action</a:t>
            </a:r>
          </a:p>
          <a:p>
            <a:endParaRPr lang="en-US" dirty="0"/>
          </a:p>
        </p:txBody>
      </p:sp>
      <p:pic>
        <p:nvPicPr>
          <p:cNvPr id="2051" name="Picture 3" descr="Cartoon of a group developing a plan." title="cartoon of a group developing a p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53290"/>
            <a:ext cx="3040036" cy="185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6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Autofit/>
          </a:bodyPr>
          <a:lstStyle/>
          <a:p>
            <a:r>
              <a:rPr lang="en-US" dirty="0" smtClean="0"/>
              <a:t>What are the results of</a:t>
            </a:r>
            <a:br>
              <a:rPr lang="en-US" dirty="0" smtClean="0"/>
            </a:br>
            <a:r>
              <a:rPr lang="en-US" dirty="0" smtClean="0"/>
              <a:t>success gaps?</a:t>
            </a:r>
            <a:endParaRPr lang="en-US" dirty="0"/>
          </a:p>
        </p:txBody>
      </p:sp>
      <p:sp>
        <p:nvSpPr>
          <p:cNvPr id="3" name="Content Placeholder 2"/>
          <p:cNvSpPr>
            <a:spLocks noGrp="1"/>
          </p:cNvSpPr>
          <p:nvPr>
            <p:ph idx="1"/>
          </p:nvPr>
        </p:nvSpPr>
        <p:spPr>
          <a:xfrm>
            <a:off x="914400" y="1828800"/>
            <a:ext cx="7620000" cy="4525963"/>
          </a:xfrm>
        </p:spPr>
        <p:txBody>
          <a:bodyPr>
            <a:normAutofit/>
          </a:bodyPr>
          <a:lstStyle/>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r>
              <a:rPr lang="en-US" sz="4000" b="1" dirty="0" smtClean="0">
                <a:solidFill>
                  <a:schemeClr val="tx1"/>
                </a:solidFill>
              </a:rPr>
              <a:t>Poor long-term outcomes for entire groups of students</a:t>
            </a:r>
            <a:endParaRPr lang="en-US" sz="4000" b="1" dirty="0">
              <a:solidFill>
                <a:schemeClr val="tx1"/>
              </a:solidFill>
            </a:endParaRPr>
          </a:p>
        </p:txBody>
      </p:sp>
      <p:grpSp>
        <p:nvGrpSpPr>
          <p:cNvPr id="4" name="Group 3" descr="A graduate's cap with the universal symbol for &quot;No.&quot;" title="No graduation"/>
          <p:cNvGrpSpPr/>
          <p:nvPr/>
        </p:nvGrpSpPr>
        <p:grpSpPr>
          <a:xfrm>
            <a:off x="2667001" y="1551296"/>
            <a:ext cx="3809999" cy="3401704"/>
            <a:chOff x="2667000" y="1219200"/>
            <a:chExt cx="4336049" cy="4087504"/>
          </a:xfrm>
        </p:grpSpPr>
        <p:pic>
          <p:nvPicPr>
            <p:cNvPr id="1029" name="Picture 5" descr="C:\Users\Nancy O'Hara\AppData\Local\Microsoft\Windows\Temporary Internet Files\Content.IE5\46SQLWMI\graduation_cap_clipart_by_marinka7-d8ik3xw[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41568"/>
              <a:ext cx="4336049" cy="3765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ancy O'Hara\AppData\Local\Microsoft\Windows\Temporary Internet Files\Content.IE5\WHUTF6L6\no[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1219200"/>
              <a:ext cx="3200400" cy="3200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3237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joneubanks.com/www.joneubanks.com/Welcome_files/Arkansas%20COB.png"/>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7375" y="741050"/>
            <a:ext cx="4246466" cy="4190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51083" y="2101054"/>
            <a:ext cx="5352393" cy="1470025"/>
          </a:xfrm>
        </p:spPr>
        <p:txBody>
          <a:bodyPr>
            <a:noAutofit/>
          </a:bodyPr>
          <a:lstStyle/>
          <a:p>
            <a:r>
              <a:rPr lang="en-US" sz="3200" dirty="0" smtClean="0"/>
              <a:t>Arkansas’ Process for</a:t>
            </a:r>
            <a:r>
              <a:rPr lang="en-US" sz="3200" dirty="0"/>
              <a:t> </a:t>
            </a:r>
            <a:r>
              <a:rPr lang="en-US" sz="3200" dirty="0" smtClean="0"/>
              <a:t>Significant Disproportionality</a:t>
            </a:r>
            <a:endParaRPr lang="en-US" sz="3200" dirty="0"/>
          </a:p>
        </p:txBody>
      </p:sp>
      <p:sp>
        <p:nvSpPr>
          <p:cNvPr id="3" name="Subtitle 2"/>
          <p:cNvSpPr>
            <a:spLocks noGrp="1"/>
          </p:cNvSpPr>
          <p:nvPr>
            <p:ph type="subTitle" idx="1"/>
          </p:nvPr>
        </p:nvSpPr>
        <p:spPr>
          <a:xfrm>
            <a:off x="1220208" y="4672268"/>
            <a:ext cx="6400800" cy="990600"/>
          </a:xfrm>
        </p:spPr>
        <p:txBody>
          <a:bodyPr>
            <a:normAutofit fontScale="25000" lnSpcReduction="20000"/>
          </a:bodyPr>
          <a:lstStyle/>
          <a:p>
            <a:r>
              <a:rPr lang="en-US" sz="11200" dirty="0" smtClean="0">
                <a:solidFill>
                  <a:srgbClr val="7030A0"/>
                </a:solidFill>
              </a:rPr>
              <a:t>Jody Fields, PhD</a:t>
            </a:r>
          </a:p>
          <a:p>
            <a:r>
              <a:rPr lang="en-US" sz="11200" dirty="0" smtClean="0">
                <a:solidFill>
                  <a:srgbClr val="7030A0"/>
                </a:solidFill>
              </a:rPr>
              <a:t>Director, IDEA Data &amp; Research</a:t>
            </a:r>
          </a:p>
          <a:p>
            <a:r>
              <a:rPr lang="en-US" sz="2400" dirty="0" smtClean="0"/>
              <a:t>Special Education Data Manager</a:t>
            </a:r>
            <a:endParaRPr lang="en-US" sz="2400" dirty="0"/>
          </a:p>
        </p:txBody>
      </p:sp>
    </p:spTree>
    <p:extLst>
      <p:ext uri="{BB962C8B-B14F-4D97-AF65-F5344CB8AC3E}">
        <p14:creationId xmlns:p14="http://schemas.microsoft.com/office/powerpoint/2010/main" val="574649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Where it begins?</a:t>
            </a:r>
            <a:endParaRPr lang="en-US" sz="4800" dirty="0"/>
          </a:p>
        </p:txBody>
      </p:sp>
      <p:sp>
        <p:nvSpPr>
          <p:cNvPr id="3" name="Content Placeholder 2"/>
          <p:cNvSpPr>
            <a:spLocks noGrp="1"/>
          </p:cNvSpPr>
          <p:nvPr>
            <p:ph sz="half" idx="1"/>
          </p:nvPr>
        </p:nvSpPr>
        <p:spPr>
          <a:xfrm>
            <a:off x="228600" y="1600200"/>
            <a:ext cx="4648200" cy="5105400"/>
          </a:xfrm>
        </p:spPr>
        <p:txBody>
          <a:bodyPr>
            <a:normAutofit fontScale="62500" lnSpcReduction="20000"/>
          </a:bodyPr>
          <a:lstStyle/>
          <a:p>
            <a:r>
              <a:rPr lang="en-US" sz="3600" dirty="0" smtClean="0"/>
              <a:t>Identification </a:t>
            </a:r>
            <a:r>
              <a:rPr lang="en-US" sz="3600" dirty="0"/>
              <a:t>of districts </a:t>
            </a:r>
            <a:r>
              <a:rPr lang="en-US" sz="3600" dirty="0" smtClean="0"/>
              <a:t>is made using</a:t>
            </a:r>
          </a:p>
          <a:p>
            <a:pPr lvl="1"/>
            <a:r>
              <a:rPr lang="en-US" sz="3200" dirty="0" smtClean="0"/>
              <a:t>risk ratios; </a:t>
            </a:r>
          </a:p>
          <a:p>
            <a:pPr lvl="1"/>
            <a:r>
              <a:rPr lang="en-US" sz="3200" dirty="0" smtClean="0"/>
              <a:t>significant differences; and </a:t>
            </a:r>
          </a:p>
          <a:p>
            <a:pPr lvl="1"/>
            <a:r>
              <a:rPr lang="en-US" sz="3200" dirty="0" smtClean="0"/>
              <a:t>requires </a:t>
            </a:r>
            <a:r>
              <a:rPr lang="en-US" sz="3200" dirty="0"/>
              <a:t>a three year pattern</a:t>
            </a:r>
            <a:r>
              <a:rPr lang="en-US" sz="3200" dirty="0" smtClean="0"/>
              <a:t>.</a:t>
            </a:r>
          </a:p>
          <a:p>
            <a:r>
              <a:rPr lang="en-US" sz="3600" dirty="0" smtClean="0"/>
              <a:t>If a district meets the threshold in year four they are removed from significant disproportionality.</a:t>
            </a:r>
          </a:p>
          <a:p>
            <a:r>
              <a:rPr lang="en-US" sz="3600" dirty="0" smtClean="0"/>
              <a:t>The three year pattern will start over if the district is identified in a single year.</a:t>
            </a:r>
          </a:p>
          <a:p>
            <a:pPr marL="0" indent="0">
              <a:buNone/>
            </a:pPr>
            <a:endParaRPr lang="en-US" sz="36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01588"/>
            <a:ext cx="362652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5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Notification Process</a:t>
            </a:r>
            <a:endParaRPr lang="en-US" dirty="0"/>
          </a:p>
        </p:txBody>
      </p:sp>
      <p:sp>
        <p:nvSpPr>
          <p:cNvPr id="6" name="Content Placeholder 5"/>
          <p:cNvSpPr>
            <a:spLocks noGrp="1"/>
          </p:cNvSpPr>
          <p:nvPr>
            <p:ph idx="1"/>
          </p:nvPr>
        </p:nvSpPr>
        <p:spPr>
          <a:xfrm>
            <a:off x="457200" y="1600201"/>
            <a:ext cx="8229600" cy="3657600"/>
          </a:xfrm>
        </p:spPr>
        <p:txBody>
          <a:bodyPr/>
          <a:lstStyle/>
          <a:p>
            <a:r>
              <a:rPr lang="en-US" dirty="0" smtClean="0"/>
              <a:t>Letters are sent to districts</a:t>
            </a:r>
          </a:p>
          <a:p>
            <a:pPr lvl="1"/>
            <a:r>
              <a:rPr lang="en-US" dirty="0" smtClean="0"/>
              <a:t>Area of disproportionality including the data</a:t>
            </a:r>
          </a:p>
          <a:p>
            <a:pPr lvl="1"/>
            <a:r>
              <a:rPr lang="en-US" dirty="0" smtClean="0"/>
              <a:t>A link to their Disproportionality/CEIS District Profile</a:t>
            </a:r>
          </a:p>
          <a:p>
            <a:pPr lvl="1"/>
            <a:r>
              <a:rPr lang="en-US" dirty="0" smtClean="0"/>
              <a:t>Required documents for submission by deadline</a:t>
            </a:r>
          </a:p>
          <a:p>
            <a:pPr lvl="2"/>
            <a:r>
              <a:rPr lang="en-US" dirty="0" smtClean="0"/>
              <a:t>Self-assessment (link to document online)</a:t>
            </a:r>
          </a:p>
          <a:p>
            <a:pPr lvl="2"/>
            <a:r>
              <a:rPr lang="en-US" dirty="0" smtClean="0"/>
              <a:t>CEIS Plan</a:t>
            </a:r>
          </a:p>
        </p:txBody>
      </p:sp>
    </p:spTree>
    <p:extLst>
      <p:ext uri="{BB962C8B-B14F-4D97-AF65-F5344CB8AC3E}">
        <p14:creationId xmlns:p14="http://schemas.microsoft.com/office/powerpoint/2010/main" val="2324640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2014/15</a:t>
            </a:r>
            <a:endParaRPr lang="en-US" dirty="0"/>
          </a:p>
        </p:txBody>
      </p:sp>
      <p:sp>
        <p:nvSpPr>
          <p:cNvPr id="3" name="Content Placeholder 2"/>
          <p:cNvSpPr>
            <a:spLocks noGrp="1"/>
          </p:cNvSpPr>
          <p:nvPr>
            <p:ph idx="1"/>
          </p:nvPr>
        </p:nvSpPr>
        <p:spPr>
          <a:xfrm>
            <a:off x="457200" y="1600200"/>
            <a:ext cx="8534400" cy="4525963"/>
          </a:xfrm>
        </p:spPr>
        <p:txBody>
          <a:bodyPr>
            <a:normAutofit fontScale="92500" lnSpcReduction="10000"/>
          </a:bodyPr>
          <a:lstStyle/>
          <a:p>
            <a:r>
              <a:rPr lang="en-US" dirty="0" smtClean="0"/>
              <a:t>3 districts identified</a:t>
            </a:r>
          </a:p>
          <a:p>
            <a:pPr lvl="1"/>
            <a:r>
              <a:rPr lang="en-US" dirty="0" smtClean="0"/>
              <a:t>Black ID</a:t>
            </a:r>
          </a:p>
          <a:p>
            <a:pPr lvl="1"/>
            <a:r>
              <a:rPr lang="en-US" dirty="0" smtClean="0"/>
              <a:t>White OHI</a:t>
            </a:r>
          </a:p>
          <a:p>
            <a:pPr lvl="1"/>
            <a:r>
              <a:rPr lang="en-US" dirty="0" smtClean="0"/>
              <a:t>Black Discipline</a:t>
            </a:r>
          </a:p>
          <a:p>
            <a:r>
              <a:rPr lang="en-US" dirty="0" smtClean="0"/>
              <a:t>Special One-Day Workshop: Success Gap Rubric</a:t>
            </a:r>
          </a:p>
          <a:p>
            <a:pPr lvl="1"/>
            <a:r>
              <a:rPr lang="en-US" dirty="0" smtClean="0"/>
              <a:t>All three districts brought teams</a:t>
            </a:r>
          </a:p>
          <a:p>
            <a:pPr lvl="1"/>
            <a:r>
              <a:rPr lang="en-US" dirty="0" smtClean="0"/>
              <a:t>Started the rubric at workshop and then completed it back in district</a:t>
            </a:r>
          </a:p>
          <a:p>
            <a:pPr lvl="1"/>
            <a:r>
              <a:rPr lang="en-US" dirty="0" smtClean="0"/>
              <a:t>Had to submit Rubric to SEA for review.</a:t>
            </a:r>
          </a:p>
          <a:p>
            <a:pPr lvl="1"/>
            <a:r>
              <a:rPr lang="en-US" dirty="0" smtClean="0"/>
              <a:t>Had the option to modify CEIS plan and resubmit</a:t>
            </a:r>
          </a:p>
          <a:p>
            <a:pPr marL="457200" lvl="1" indent="0">
              <a:buNone/>
            </a:pPr>
            <a:endParaRPr lang="en-US" dirty="0" smtClean="0"/>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2269649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p:txBody>
          <a:bodyPr/>
          <a:lstStyle/>
          <a:p>
            <a:r>
              <a:rPr lang="en-US" dirty="0" smtClean="0"/>
              <a:t>Information about the Success Gaps tools:  </a:t>
            </a:r>
            <a:r>
              <a:rPr lang="en-US" i="1" dirty="0" smtClean="0">
                <a:solidFill>
                  <a:srgbClr val="0070C0"/>
                </a:solidFill>
              </a:rPr>
              <a:t>Nancy O’Hara</a:t>
            </a:r>
          </a:p>
          <a:p>
            <a:r>
              <a:rPr lang="en-US" dirty="0" smtClean="0"/>
              <a:t>The Arkansas process for significant disproportionality:  </a:t>
            </a:r>
            <a:r>
              <a:rPr lang="en-US" i="1" dirty="0" smtClean="0">
                <a:solidFill>
                  <a:srgbClr val="0070C0"/>
                </a:solidFill>
              </a:rPr>
              <a:t>Jody Fields</a:t>
            </a:r>
          </a:p>
          <a:p>
            <a:r>
              <a:rPr lang="en-US" dirty="0" smtClean="0"/>
              <a:t>The story of Blytheville School District, Arkansas:  </a:t>
            </a:r>
            <a:r>
              <a:rPr lang="en-US" i="1" dirty="0" smtClean="0">
                <a:solidFill>
                  <a:srgbClr val="0070C0"/>
                </a:solidFill>
              </a:rPr>
              <a:t>Jean Coles and other Blytheville staff</a:t>
            </a:r>
          </a:p>
          <a:p>
            <a:endParaRPr lang="en-US" dirty="0"/>
          </a:p>
        </p:txBody>
      </p:sp>
    </p:spTree>
    <p:extLst>
      <p:ext uri="{BB962C8B-B14F-4D97-AF65-F5344CB8AC3E}">
        <p14:creationId xmlns:p14="http://schemas.microsoft.com/office/powerpoint/2010/main" val="111930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2015/16</a:t>
            </a:r>
            <a:endParaRPr lang="en-US" dirty="0"/>
          </a:p>
        </p:txBody>
      </p:sp>
      <p:sp>
        <p:nvSpPr>
          <p:cNvPr id="3" name="Content Placeholder 2"/>
          <p:cNvSpPr>
            <a:spLocks noGrp="1"/>
          </p:cNvSpPr>
          <p:nvPr>
            <p:ph idx="1"/>
          </p:nvPr>
        </p:nvSpPr>
        <p:spPr/>
        <p:txBody>
          <a:bodyPr/>
          <a:lstStyle/>
          <a:p>
            <a:r>
              <a:rPr lang="en-US" dirty="0" smtClean="0"/>
              <a:t>2 districts identified</a:t>
            </a:r>
          </a:p>
          <a:p>
            <a:pPr lvl="1"/>
            <a:r>
              <a:rPr lang="en-US" dirty="0" smtClean="0"/>
              <a:t>Black Discipline</a:t>
            </a:r>
          </a:p>
          <a:p>
            <a:pPr lvl="1"/>
            <a:r>
              <a:rPr lang="en-US" dirty="0" smtClean="0"/>
              <a:t>Black SLD</a:t>
            </a:r>
          </a:p>
          <a:p>
            <a:r>
              <a:rPr lang="en-US" dirty="0" smtClean="0"/>
              <a:t>The Rubric as introduced to all districts during the Data Summit in June 2015.</a:t>
            </a:r>
          </a:p>
          <a:p>
            <a:r>
              <a:rPr lang="en-US" dirty="0" smtClean="0"/>
              <a:t>Rubric is posted online for all districts to use…optional</a:t>
            </a:r>
          </a:p>
        </p:txBody>
      </p:sp>
    </p:spTree>
    <p:extLst>
      <p:ext uri="{BB962C8B-B14F-4D97-AF65-F5344CB8AC3E}">
        <p14:creationId xmlns:p14="http://schemas.microsoft.com/office/powerpoint/2010/main" val="1932750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Changes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Spring 2016 Disproportionality Workshop</a:t>
            </a:r>
          </a:p>
          <a:p>
            <a:pPr lvl="1"/>
            <a:r>
              <a:rPr lang="en-US" dirty="0" smtClean="0"/>
              <a:t>Districts identified for review of policies, procedures, and practices</a:t>
            </a:r>
          </a:p>
          <a:p>
            <a:pPr lvl="2"/>
            <a:r>
              <a:rPr lang="en-US" dirty="0" smtClean="0"/>
              <a:t>Ins and Outs of disproportionality (APR vs CEIS)</a:t>
            </a:r>
          </a:p>
          <a:p>
            <a:pPr lvl="2"/>
            <a:r>
              <a:rPr lang="en-US" dirty="0" smtClean="0"/>
              <a:t>Success Gap Rubric</a:t>
            </a:r>
          </a:p>
          <a:p>
            <a:pPr lvl="2"/>
            <a:r>
              <a:rPr lang="en-US" dirty="0" smtClean="0"/>
              <a:t>And more….</a:t>
            </a:r>
          </a:p>
          <a:p>
            <a:pPr marL="0" indent="0">
              <a:buNone/>
            </a:pPr>
            <a:endParaRPr lang="en-US" dirty="0" smtClean="0"/>
          </a:p>
          <a:p>
            <a:r>
              <a:rPr lang="en-US" dirty="0" smtClean="0"/>
              <a:t>2016/17: Visits to districts prior to reaching three years</a:t>
            </a:r>
          </a:p>
          <a:p>
            <a:pPr lvl="1"/>
            <a:r>
              <a:rPr lang="en-US" dirty="0" smtClean="0"/>
              <a:t>Onsite visits to districts with a 2 or more years of  identification.</a:t>
            </a:r>
          </a:p>
          <a:p>
            <a:pPr lvl="2"/>
            <a:r>
              <a:rPr lang="en-US" dirty="0" smtClean="0"/>
              <a:t>Includes all disproportionality areas including 4A of APR</a:t>
            </a:r>
          </a:p>
          <a:p>
            <a:endParaRPr lang="en-US" dirty="0"/>
          </a:p>
          <a:p>
            <a:endParaRPr lang="en-US" dirty="0"/>
          </a:p>
        </p:txBody>
      </p:sp>
    </p:spTree>
    <p:extLst>
      <p:ext uri="{BB962C8B-B14F-4D97-AF65-F5344CB8AC3E}">
        <p14:creationId xmlns:p14="http://schemas.microsoft.com/office/powerpoint/2010/main" val="236507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Blytheville School District</a:t>
            </a:r>
            <a:endParaRPr lang="en-US" dirty="0"/>
          </a:p>
        </p:txBody>
      </p:sp>
      <p:sp>
        <p:nvSpPr>
          <p:cNvPr id="3" name="Content Placeholder 2"/>
          <p:cNvSpPr>
            <a:spLocks noGrp="1"/>
          </p:cNvSpPr>
          <p:nvPr>
            <p:ph idx="1"/>
          </p:nvPr>
        </p:nvSpPr>
        <p:spPr>
          <a:xfrm>
            <a:off x="457200" y="2333297"/>
            <a:ext cx="8229600" cy="3792866"/>
          </a:xfrm>
        </p:spPr>
        <p:txBody>
          <a:bodyPr>
            <a:normAutofit/>
          </a:bodyPr>
          <a:lstStyle/>
          <a:p>
            <a:pPr marL="0" indent="0">
              <a:buNone/>
            </a:pPr>
            <a:r>
              <a:rPr lang="en-US" dirty="0" smtClean="0"/>
              <a:t>I am pleased to present Ms. Jean Cole, Special Education Supervisor at the Blytheville School District. Ms. Cole is here to share with us Blytheville’s story.</a:t>
            </a:r>
          </a:p>
          <a:p>
            <a:pPr marL="0" indent="0">
              <a:buNone/>
            </a:pPr>
            <a:r>
              <a:rPr lang="en-US" dirty="0" smtClean="0"/>
              <a:t>Ms. Cole has embraced the use of the Success Gap Rubric across her district. Utilizing it not only a the district level, but at the building level as well.  </a:t>
            </a:r>
          </a:p>
        </p:txBody>
      </p:sp>
    </p:spTree>
    <p:extLst>
      <p:ext uri="{BB962C8B-B14F-4D97-AF65-F5344CB8AC3E}">
        <p14:creationId xmlns:p14="http://schemas.microsoft.com/office/powerpoint/2010/main" val="3388656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A push-button with the text &quot;Not So Easy.&quot;" title="Not So Easy Button Image"/>
          <p:cNvGrpSpPr/>
          <p:nvPr/>
        </p:nvGrpSpPr>
        <p:grpSpPr>
          <a:xfrm>
            <a:off x="3075071" y="304800"/>
            <a:ext cx="3101788" cy="3048000"/>
            <a:chOff x="3021106" y="1828800"/>
            <a:chExt cx="3101788" cy="3048000"/>
          </a:xfrm>
        </p:grpSpPr>
        <p:sp>
          <p:nvSpPr>
            <p:cNvPr id="4" name="Flowchart: Connector 3" descr="Button says &quot;Not so easy:" title="Not So Easy"/>
            <p:cNvSpPr/>
            <p:nvPr/>
          </p:nvSpPr>
          <p:spPr>
            <a:xfrm>
              <a:off x="3021106" y="1828800"/>
              <a:ext cx="3101788" cy="3048000"/>
            </a:xfrm>
            <a:prstGeom prst="flowChartConnector">
              <a:avLst/>
            </a:prstGeom>
            <a:solidFill>
              <a:srgbClr val="FF0000"/>
            </a:solidFill>
            <a:ln>
              <a:noFill/>
            </a:ln>
            <a:effectLst>
              <a:outerShdw blurRad="63500" sx="119000" sy="119000" algn="ctr" rotWithShape="0">
                <a:prstClr val="black">
                  <a:alpha val="40000"/>
                </a:prstClr>
              </a:outerShdw>
            </a:effectLst>
            <a:scene3d>
              <a:camera prst="perspectiveRelaxed"/>
              <a:lightRig rig="threePt" dir="t"/>
            </a:scene3d>
            <a:sp3d extrusionH="254000">
              <a:bevelT w="508000" h="330200" prst="artDeco"/>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descr="A push-button with the text &quot;Not So Easy.&quot;" title="Not So Easy Button"/>
            <p:cNvSpPr txBox="1"/>
            <p:nvPr/>
          </p:nvSpPr>
          <p:spPr>
            <a:xfrm>
              <a:off x="3568480" y="2743200"/>
              <a:ext cx="1920154" cy="1446550"/>
            </a:xfrm>
            <a:prstGeom prst="rect">
              <a:avLst/>
            </a:prstGeom>
            <a:noFill/>
          </p:spPr>
          <p:txBody>
            <a:bodyPr wrap="square" rtlCol="0">
              <a:spAutoFit/>
            </a:bodyPr>
            <a:lstStyle/>
            <a:p>
              <a:pPr algn="ctr"/>
              <a:r>
                <a:rPr lang="en-US" sz="4400" b="1" dirty="0" smtClean="0">
                  <a:solidFill>
                    <a:schemeClr val="bg1"/>
                  </a:solidFill>
                </a:rPr>
                <a:t>Not So Easy</a:t>
              </a:r>
              <a:endParaRPr lang="en-US" sz="4400" b="1" dirty="0">
                <a:solidFill>
                  <a:schemeClr val="bg1"/>
                </a:solidFill>
              </a:endParaRPr>
            </a:p>
          </p:txBody>
        </p:sp>
      </p:grpSp>
      <p:sp>
        <p:nvSpPr>
          <p:cNvPr id="2" name="Rectangle 1"/>
          <p:cNvSpPr/>
          <p:nvPr/>
        </p:nvSpPr>
        <p:spPr>
          <a:xfrm>
            <a:off x="462035" y="4038600"/>
            <a:ext cx="8229600" cy="2062103"/>
          </a:xfrm>
          <a:prstGeom prst="rect">
            <a:avLst/>
          </a:prstGeom>
        </p:spPr>
        <p:txBody>
          <a:bodyPr wrap="square">
            <a:spAutoFit/>
          </a:bodyPr>
          <a:lstStyle/>
          <a:p>
            <a:pPr algn="ctr"/>
            <a:r>
              <a:rPr lang="en-US" sz="3200" dirty="0" smtClean="0"/>
              <a:t>“Equity</a:t>
            </a:r>
            <a:r>
              <a:rPr lang="en-US" sz="3200" dirty="0"/>
              <a:t>, </a:t>
            </a:r>
            <a:r>
              <a:rPr lang="en-US" sz="3200" dirty="0" smtClean="0"/>
              <a:t>inclusion </a:t>
            </a:r>
            <a:r>
              <a:rPr lang="en-US" sz="3200" dirty="0"/>
              <a:t>and opportunity for all students is an important goal, but one that is not easily achieved</a:t>
            </a:r>
            <a:r>
              <a:rPr lang="en-US" sz="3200" dirty="0" smtClean="0"/>
              <a:t>.”</a:t>
            </a:r>
          </a:p>
          <a:p>
            <a:pPr algn="ctr"/>
            <a:r>
              <a:rPr lang="en-US" sz="3200" dirty="0" smtClean="0"/>
              <a:t>(EIO) </a:t>
            </a:r>
            <a:endParaRPr lang="en-US" sz="3200" dirty="0"/>
          </a:p>
        </p:txBody>
      </p:sp>
    </p:spTree>
    <p:extLst>
      <p:ext uri="{BB962C8B-B14F-4D97-AF65-F5344CB8AC3E}">
        <p14:creationId xmlns:p14="http://schemas.microsoft.com/office/powerpoint/2010/main" val="286624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sp>
        <p:nvSpPr>
          <p:cNvPr id="3" name="Content Placeholder 2"/>
          <p:cNvSpPr>
            <a:spLocks noGrp="1"/>
          </p:cNvSpPr>
          <p:nvPr>
            <p:ph idx="1"/>
          </p:nvPr>
        </p:nvSpPr>
        <p:spPr/>
        <p:txBody>
          <a:bodyPr/>
          <a:lstStyle/>
          <a:p>
            <a:r>
              <a:rPr lang="en-US" dirty="0" smtClean="0"/>
              <a:t>What questions do you have for the presenters?</a:t>
            </a:r>
          </a:p>
          <a:p>
            <a:r>
              <a:rPr lang="en-US" dirty="0" smtClean="0"/>
              <a:t>What thoughts do you have about using any of the </a:t>
            </a:r>
            <a:r>
              <a:rPr lang="en-US" i="1" dirty="0" smtClean="0"/>
              <a:t>Success Gaps </a:t>
            </a:r>
            <a:r>
              <a:rPr lang="en-US" dirty="0" smtClean="0"/>
              <a:t>materials?</a:t>
            </a:r>
          </a:p>
          <a:p>
            <a:endParaRPr lang="en-US" dirty="0"/>
          </a:p>
        </p:txBody>
      </p:sp>
      <p:pic>
        <p:nvPicPr>
          <p:cNvPr id="1026" name="Picture 2" descr="C:\Users\Nancy O'Hara\AppData\Local\Microsoft\Windows\Temporary Internet Files\Content.IE5\3YD8L3YK\Discuss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369" y="2916277"/>
            <a:ext cx="6777859" cy="412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520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is available</a:t>
            </a:r>
            <a:endParaRPr lang="en-US" dirty="0"/>
          </a:p>
        </p:txBody>
      </p:sp>
      <p:sp>
        <p:nvSpPr>
          <p:cNvPr id="3" name="Content Placeholder 2"/>
          <p:cNvSpPr>
            <a:spLocks noGrp="1"/>
          </p:cNvSpPr>
          <p:nvPr>
            <p:ph idx="1"/>
          </p:nvPr>
        </p:nvSpPr>
        <p:spPr/>
        <p:txBody>
          <a:bodyPr/>
          <a:lstStyle/>
          <a:p>
            <a:r>
              <a:rPr lang="en-US" dirty="0" smtClean="0"/>
              <a:t>The IDC Disproportionality and Equity Workgroup can support a state’s desire to implement activities with </a:t>
            </a:r>
            <a:r>
              <a:rPr lang="en-US" i="1" dirty="0" smtClean="0"/>
              <a:t>Success </a:t>
            </a:r>
            <a:r>
              <a:rPr lang="en-US" i="1" dirty="0" smtClean="0"/>
              <a:t>Gaps.</a:t>
            </a:r>
            <a:endParaRPr lang="en-US" i="1" dirty="0" smtClean="0"/>
          </a:p>
          <a:p>
            <a:r>
              <a:rPr lang="en-US" dirty="0" smtClean="0"/>
              <a:t>Materials are on the IDC website in the resource library:  </a:t>
            </a:r>
            <a:r>
              <a:rPr lang="en-US" dirty="0" smtClean="0">
                <a:hlinkClick r:id="rId2"/>
              </a:rPr>
              <a:t>www.ideadata.org</a:t>
            </a:r>
            <a:r>
              <a:rPr lang="en-US" dirty="0" smtClean="0"/>
              <a:t>; search for “success gaps”.</a:t>
            </a:r>
            <a:endParaRPr lang="en-US" dirty="0" smtClean="0"/>
          </a:p>
          <a:p>
            <a:r>
              <a:rPr lang="en-US" dirty="0" smtClean="0"/>
              <a:t>Toolbox is </a:t>
            </a:r>
            <a:r>
              <a:rPr lang="en-US" dirty="0" smtClean="0"/>
              <a:t>coming.</a:t>
            </a:r>
            <a:endParaRPr lang="en-US" dirty="0" smtClean="0"/>
          </a:p>
        </p:txBody>
      </p:sp>
    </p:spTree>
    <p:extLst>
      <p:ext uri="{BB962C8B-B14F-4D97-AF65-F5344CB8AC3E}">
        <p14:creationId xmlns:p14="http://schemas.microsoft.com/office/powerpoint/2010/main" val="963096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your IDC state liaison or the IDC equity team:</a:t>
            </a:r>
            <a:endParaRPr lang="en-US" dirty="0"/>
          </a:p>
        </p:txBody>
      </p:sp>
      <p:sp>
        <p:nvSpPr>
          <p:cNvPr id="3" name="Content Placeholder 2"/>
          <p:cNvSpPr>
            <a:spLocks noGrp="1"/>
          </p:cNvSpPr>
          <p:nvPr>
            <p:ph idx="1"/>
          </p:nvPr>
        </p:nvSpPr>
        <p:spPr>
          <a:xfrm>
            <a:off x="457200" y="2002221"/>
            <a:ext cx="8229600" cy="4123942"/>
          </a:xfrm>
        </p:spPr>
        <p:txBody>
          <a:bodyPr/>
          <a:lstStyle/>
          <a:p>
            <a:r>
              <a:rPr lang="en-US" dirty="0" smtClean="0"/>
              <a:t>Julie Bollmer, co-lead, </a:t>
            </a:r>
            <a:r>
              <a:rPr lang="en-US" sz="2800" dirty="0" smtClean="0">
                <a:hlinkClick r:id="rId2"/>
              </a:rPr>
              <a:t>juliebollmer@westat.com</a:t>
            </a:r>
            <a:endParaRPr lang="en-US" sz="2800" dirty="0" smtClean="0"/>
          </a:p>
          <a:p>
            <a:r>
              <a:rPr lang="en-US" dirty="0" smtClean="0"/>
              <a:t>Tom Munk, co-lead, </a:t>
            </a:r>
            <a:r>
              <a:rPr lang="en-US" dirty="0" smtClean="0">
                <a:hlinkClick r:id="rId3"/>
              </a:rPr>
              <a:t>tommunk@westate.com</a:t>
            </a:r>
            <a:endParaRPr lang="en-US" dirty="0" smtClean="0"/>
          </a:p>
          <a:p>
            <a:r>
              <a:rPr lang="en-US" dirty="0" smtClean="0"/>
              <a:t>Nancy O’Hara, </a:t>
            </a:r>
            <a:r>
              <a:rPr lang="en-US" dirty="0" smtClean="0">
                <a:hlinkClick r:id="rId4"/>
              </a:rPr>
              <a:t>nancy.ohara@uky.edu</a:t>
            </a:r>
            <a:endParaRPr lang="en-US" dirty="0" smtClean="0"/>
          </a:p>
          <a:p>
            <a:r>
              <a:rPr lang="en-US" dirty="0" smtClean="0"/>
              <a:t>Cesar </a:t>
            </a:r>
            <a:r>
              <a:rPr lang="en-US" dirty="0" err="1" smtClean="0"/>
              <a:t>D’Agord</a:t>
            </a:r>
            <a:r>
              <a:rPr lang="en-US" dirty="0" smtClean="0"/>
              <a:t>, </a:t>
            </a:r>
            <a:r>
              <a:rPr lang="en-US" dirty="0" smtClean="0">
                <a:hlinkClick r:id="rId5"/>
              </a:rPr>
              <a:t>cdagord@wested.org</a:t>
            </a:r>
            <a:endParaRPr lang="en-US" dirty="0" smtClean="0"/>
          </a:p>
          <a:p>
            <a:r>
              <a:rPr lang="en-US" dirty="0" smtClean="0"/>
              <a:t>Kristin Reedy, </a:t>
            </a:r>
            <a:r>
              <a:rPr lang="en-US" dirty="0" smtClean="0">
                <a:hlinkClick r:id="rId6"/>
              </a:rPr>
              <a:t>kreedy@wested.org</a:t>
            </a:r>
            <a:endParaRPr lang="en-US" dirty="0" smtClean="0"/>
          </a:p>
          <a:p>
            <a:r>
              <a:rPr lang="en-US" dirty="0" smtClean="0"/>
              <a:t>Terry </a:t>
            </a:r>
            <a:r>
              <a:rPr lang="en-US" dirty="0"/>
              <a:t>Long, </a:t>
            </a:r>
            <a:r>
              <a:rPr lang="en-US" dirty="0" smtClean="0">
                <a:hlinkClick r:id="rId7"/>
              </a:rPr>
              <a:t>terry.long@sped-data.com</a:t>
            </a:r>
            <a:endParaRPr lang="en-US" dirty="0" smtClean="0"/>
          </a:p>
          <a:p>
            <a:endParaRPr lang="en-US" dirty="0" smtClean="0"/>
          </a:p>
          <a:p>
            <a:endParaRPr lang="en-US" dirty="0"/>
          </a:p>
        </p:txBody>
      </p:sp>
    </p:spTree>
    <p:extLst>
      <p:ext uri="{BB962C8B-B14F-4D97-AF65-F5344CB8AC3E}">
        <p14:creationId xmlns:p14="http://schemas.microsoft.com/office/powerpoint/2010/main" val="3826418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 More Information</a:t>
            </a:r>
            <a:endParaRPr lang="en-US" dirty="0"/>
          </a:p>
        </p:txBody>
      </p:sp>
      <p:sp>
        <p:nvSpPr>
          <p:cNvPr id="4" name="Content Placeholder 13"/>
          <p:cNvSpPr txBox="1">
            <a:spLocks/>
          </p:cNvSpPr>
          <p:nvPr/>
        </p:nvSpPr>
        <p:spPr>
          <a:xfrm>
            <a:off x="1828800" y="1162050"/>
            <a:ext cx="6477000" cy="449072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rgbClr val="219184"/>
                </a:solidFill>
                <a:latin typeface="Corbel"/>
                <a:cs typeface="Corbel"/>
              </a:rPr>
              <a:t>Visit the IDC website </a:t>
            </a:r>
            <a:r>
              <a:rPr lang="en-US" sz="3200" dirty="0" smtClean="0">
                <a:latin typeface="Corbel"/>
                <a:cs typeface="Corbel"/>
              </a:rPr>
              <a:t/>
            </a:r>
            <a:br>
              <a:rPr lang="en-US" sz="3200" dirty="0" smtClean="0">
                <a:latin typeface="Corbel"/>
                <a:cs typeface="Corbel"/>
              </a:rPr>
            </a:br>
            <a:r>
              <a:rPr lang="en-US" sz="3200" dirty="0" smtClean="0">
                <a:latin typeface="Corbel"/>
                <a:cs typeface="Corbel"/>
                <a:hlinkClick r:id="rId2" tooltip="IDEA data center"/>
              </a:rPr>
              <a:t>http://ideadata.org/</a:t>
            </a:r>
            <a:endParaRPr lang="en-US" sz="3200" dirty="0" smtClean="0">
              <a:latin typeface="Corbel"/>
              <a:cs typeface="Corbel"/>
            </a:endParaRPr>
          </a:p>
          <a:p>
            <a:endParaRPr lang="en-US" sz="3200" dirty="0">
              <a:latin typeface="Corbel"/>
              <a:cs typeface="Corbel"/>
            </a:endParaRPr>
          </a:p>
          <a:p>
            <a:pPr>
              <a:spcBef>
                <a:spcPts val="1200"/>
              </a:spcBef>
            </a:pPr>
            <a:r>
              <a:rPr lang="en-US" sz="3200" b="1" dirty="0" smtClean="0">
                <a:solidFill>
                  <a:srgbClr val="219184"/>
                </a:solidFill>
                <a:latin typeface="Corbel"/>
                <a:cs typeface="Corbel"/>
              </a:rPr>
              <a:t>Follow us on Twitter</a:t>
            </a:r>
            <a:r>
              <a:rPr lang="en-US" sz="3200" dirty="0" smtClean="0">
                <a:solidFill>
                  <a:srgbClr val="339966"/>
                </a:solidFill>
                <a:latin typeface="Corbel"/>
                <a:cs typeface="Corbel"/>
              </a:rPr>
              <a:t/>
            </a:r>
            <a:br>
              <a:rPr lang="en-US" sz="3200" dirty="0" smtClean="0">
                <a:solidFill>
                  <a:srgbClr val="339966"/>
                </a:solidFill>
                <a:latin typeface="Corbel"/>
                <a:cs typeface="Corbel"/>
              </a:rPr>
            </a:br>
            <a:r>
              <a:rPr lang="en-US" sz="3200" dirty="0" smtClean="0">
                <a:solidFill>
                  <a:srgbClr val="FFFFFF"/>
                </a:solidFill>
                <a:latin typeface="Corbel"/>
                <a:cs typeface="Corbel"/>
                <a:hlinkClick r:id="rId3" tooltip="https://twitter.com/ideadatacenter"/>
              </a:rPr>
              <a:t>https://twitter.com/ideadatacenter</a:t>
            </a:r>
            <a:endParaRPr lang="en-US" sz="3200" dirty="0">
              <a:solidFill>
                <a:srgbClr val="FFFFFF"/>
              </a:solidFill>
              <a:latin typeface="Corbel"/>
              <a:cs typeface="Corbel"/>
            </a:endParaRPr>
          </a:p>
        </p:txBody>
      </p:sp>
      <p:pic>
        <p:nvPicPr>
          <p:cNvPr id="5" name="Picture 4" descr="Twitter_logo_blu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3000" y="3816586"/>
            <a:ext cx="390242" cy="317264"/>
          </a:xfrm>
          <a:prstGeom prst="rect">
            <a:avLst/>
          </a:prstGeom>
        </p:spPr>
      </p:pic>
      <p:pic>
        <p:nvPicPr>
          <p:cNvPr id="6" name="Picture 5"/>
          <p:cNvPicPr>
            <a:picLocks noChangeAspect="1"/>
          </p:cNvPicPr>
          <p:nvPr/>
        </p:nvPicPr>
        <p:blipFill>
          <a:blip r:embed="rId5"/>
          <a:stretch>
            <a:fillRect/>
          </a:stretch>
        </p:blipFill>
        <p:spPr>
          <a:xfrm>
            <a:off x="1143000" y="2216386"/>
            <a:ext cx="534770" cy="257101"/>
          </a:xfrm>
          <a:prstGeom prst="rect">
            <a:avLst/>
          </a:prstGeom>
        </p:spPr>
      </p:pic>
    </p:spTree>
    <p:extLst>
      <p:ext uri="{BB962C8B-B14F-4D97-AF65-F5344CB8AC3E}">
        <p14:creationId xmlns:p14="http://schemas.microsoft.com/office/powerpoint/2010/main" val="132283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buNone/>
            </a:pPr>
            <a:r>
              <a:rPr lang="en-US" sz="2000" dirty="0">
                <a:solidFill>
                  <a:schemeClr val="bg1"/>
                </a:solidFill>
                <a:latin typeface="Arial" panose="020B0604020202020204" pitchFamily="34" charset="0"/>
                <a:cs typeface="Arial" panose="020B0604020202020204" pitchFamily="34" charset="0"/>
              </a:rPr>
              <a:t>The contents of this presentation were developed under a grant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from </a:t>
            </a:r>
            <a:r>
              <a:rPr lang="en-US" sz="2000" dirty="0">
                <a:solidFill>
                  <a:schemeClr val="bg1"/>
                </a:solidFill>
                <a:latin typeface="Arial" panose="020B0604020202020204" pitchFamily="34" charset="0"/>
                <a:cs typeface="Arial" panose="020B0604020202020204" pitchFamily="34" charset="0"/>
              </a:rPr>
              <a:t>the U.S. Department of Education, #H373Y130002. However,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the </a:t>
            </a:r>
            <a:r>
              <a:rPr lang="en-US" sz="2000" dirty="0">
                <a:solidFill>
                  <a:schemeClr val="bg1"/>
                </a:solidFill>
                <a:latin typeface="Arial" panose="020B0604020202020204" pitchFamily="34" charset="0"/>
                <a:cs typeface="Arial" panose="020B0604020202020204" pitchFamily="34" charset="0"/>
              </a:rPr>
              <a:t>contents do not necessarily represent the policy </a:t>
            </a:r>
            <a:r>
              <a:rPr lang="en-US" sz="2000" dirty="0" smtClean="0">
                <a:solidFill>
                  <a:schemeClr val="bg1"/>
                </a:solidFill>
                <a:latin typeface="Arial" panose="020B0604020202020204" pitchFamily="34" charset="0"/>
                <a:cs typeface="Arial" panose="020B0604020202020204" pitchFamily="34" charset="0"/>
              </a:rPr>
              <a:t>of </a:t>
            </a:r>
            <a:r>
              <a:rPr lang="en-US" sz="2000" dirty="0">
                <a:solidFill>
                  <a:schemeClr val="bg1"/>
                </a:solidFill>
                <a:latin typeface="Arial" panose="020B0604020202020204" pitchFamily="34" charset="0"/>
                <a:cs typeface="Arial" panose="020B0604020202020204" pitchFamily="34" charset="0"/>
              </a:rPr>
              <a:t>the Department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of </a:t>
            </a:r>
            <a:r>
              <a:rPr lang="en-US" sz="2000" dirty="0">
                <a:solidFill>
                  <a:schemeClr val="bg1"/>
                </a:solidFill>
                <a:latin typeface="Arial" panose="020B0604020202020204" pitchFamily="34" charset="0"/>
                <a:cs typeface="Arial" panose="020B0604020202020204" pitchFamily="34" charset="0"/>
              </a:rPr>
              <a:t>Education, and you should not assume endorsement by the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Federal </a:t>
            </a:r>
            <a:r>
              <a:rPr lang="en-US" sz="2000" dirty="0">
                <a:solidFill>
                  <a:schemeClr val="bg1"/>
                </a:solidFill>
                <a:latin typeface="Arial" panose="020B0604020202020204" pitchFamily="34" charset="0"/>
                <a:cs typeface="Arial" panose="020B0604020202020204" pitchFamily="34" charset="0"/>
              </a:rPr>
              <a:t>Government.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endParaRPr lang="en-US" sz="2000" dirty="0" smtClean="0">
              <a:solidFill>
                <a:schemeClr val="bg1"/>
              </a:solidFill>
              <a:latin typeface="Arial" panose="020B0604020202020204" pitchFamily="34" charset="0"/>
              <a:cs typeface="Arial" panose="020B0604020202020204" pitchFamily="34" charset="0"/>
            </a:endParaRPr>
          </a:p>
          <a:p>
            <a:pPr marL="0" indent="0">
              <a:buNone/>
            </a:pPr>
            <a:r>
              <a:rPr lang="en-US" sz="2000" dirty="0" smtClean="0">
                <a:solidFill>
                  <a:schemeClr val="bg1"/>
                </a:solidFill>
                <a:latin typeface="Arial" panose="020B0604020202020204" pitchFamily="34" charset="0"/>
                <a:cs typeface="Arial" panose="020B0604020202020204" pitchFamily="34" charset="0"/>
              </a:rPr>
              <a:t>Project </a:t>
            </a:r>
            <a:r>
              <a:rPr lang="en-US" sz="2000" dirty="0">
                <a:solidFill>
                  <a:schemeClr val="bg1"/>
                </a:solidFill>
                <a:latin typeface="Arial" panose="020B0604020202020204" pitchFamily="34" charset="0"/>
                <a:cs typeface="Arial" panose="020B0604020202020204" pitchFamily="34" charset="0"/>
              </a:rPr>
              <a:t>Officers: Richelle Davis and Meredith </a:t>
            </a:r>
            <a:r>
              <a:rPr lang="en-US" sz="2000" dirty="0">
                <a:latin typeface="Arial" panose="020B0604020202020204" pitchFamily="34" charset="0"/>
                <a:cs typeface="Arial" panose="020B0604020202020204" pitchFamily="34" charset="0"/>
              </a:rPr>
              <a:t>Miceli </a:t>
            </a:r>
          </a:p>
          <a:p>
            <a:pPr marL="0" indent="0">
              <a:buNone/>
            </a:pPr>
            <a:endParaRPr lang="en-US" sz="2000" dirty="0" smtClean="0">
              <a:solidFill>
                <a:schemeClr val="bg1"/>
              </a:solidFill>
              <a:latin typeface="Arial" panose="020B0604020202020204" pitchFamily="34" charset="0"/>
              <a:cs typeface="Arial" panose="020B0604020202020204" pitchFamily="34" charset="0"/>
            </a:endParaRP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Project </a:t>
            </a:r>
            <a:r>
              <a:rPr lang="en-US" sz="2400" b="1" dirty="0">
                <a:solidFill>
                  <a:schemeClr val="bg1"/>
                </a:solidFill>
                <a:latin typeface="Arial" panose="020B0604020202020204" pitchFamily="34" charset="0"/>
                <a:cs typeface="Arial" panose="020B0604020202020204" pitchFamily="34" charset="0"/>
              </a:rPr>
              <a:t>Officers: </a:t>
            </a:r>
            <a:r>
              <a:rPr lang="en-US" sz="2400" dirty="0">
                <a:solidFill>
                  <a:schemeClr val="bg1"/>
                </a:solidFill>
                <a:latin typeface="Arial" panose="020B0604020202020204" pitchFamily="34" charset="0"/>
                <a:cs typeface="Arial" panose="020B0604020202020204" pitchFamily="34" charset="0"/>
              </a:rPr>
              <a:t>Richelle Davis and Meredith Miceli </a:t>
            </a:r>
          </a:p>
          <a:p>
            <a:pPr marL="0" indent="0">
              <a:buNone/>
            </a:pPr>
            <a:endParaRPr lang="en-US" dirty="0">
              <a:solidFill>
                <a:schemeClr val="bg1"/>
              </a:solidFill>
            </a:endParaRPr>
          </a:p>
        </p:txBody>
      </p:sp>
      <p:grpSp>
        <p:nvGrpSpPr>
          <p:cNvPr id="8" name="Group 7" descr="logos for the U.S. Office of Special Education Programs, U.S. department of Education, and the TA&amp;D network."/>
          <p:cNvGrpSpPr/>
          <p:nvPr/>
        </p:nvGrpSpPr>
        <p:grpSpPr>
          <a:xfrm>
            <a:off x="2209800" y="4690363"/>
            <a:ext cx="4648200" cy="990600"/>
            <a:chOff x="2362200" y="4196084"/>
            <a:chExt cx="4648200" cy="990600"/>
          </a:xfrm>
        </p:grpSpPr>
        <p:pic>
          <p:nvPicPr>
            <p:cNvPr id="11" name="Picture 10" descr="Logo of the U.S. Office of Special Education Program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Tree>
    <p:extLst>
      <p:ext uri="{BB962C8B-B14F-4D97-AF65-F5344CB8AC3E}">
        <p14:creationId xmlns:p14="http://schemas.microsoft.com/office/powerpoint/2010/main" val="322111410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Equity, Inclusion and Opportunity:  Addressing Success Gaps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2713">
            <a:off x="736838" y="1308539"/>
            <a:ext cx="3522845" cy="45468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91951">
            <a:off x="4812313" y="1343664"/>
            <a:ext cx="3493627" cy="4546852"/>
          </a:xfrm>
          <a:prstGeom prst="rect">
            <a:avLst/>
          </a:prstGeom>
        </p:spPr>
      </p:pic>
      <p:sp>
        <p:nvSpPr>
          <p:cNvPr id="6" name="TextBox 5"/>
          <p:cNvSpPr txBox="1"/>
          <p:nvPr/>
        </p:nvSpPr>
        <p:spPr>
          <a:xfrm>
            <a:off x="1899894" y="5878760"/>
            <a:ext cx="5097433" cy="369332"/>
          </a:xfrm>
          <a:prstGeom prst="rect">
            <a:avLst/>
          </a:prstGeom>
          <a:noFill/>
        </p:spPr>
        <p:txBody>
          <a:bodyPr wrap="square" rtlCol="0">
            <a:spAutoFit/>
          </a:bodyPr>
          <a:lstStyle/>
          <a:p>
            <a:r>
              <a:rPr lang="en-US" sz="1200" b="1" dirty="0"/>
              <a:t>https://ideadata.org/resource-library/54611b49140ba0d8358b4569</a:t>
            </a:r>
            <a:r>
              <a:rPr lang="en-US" dirty="0"/>
              <a:t>/</a:t>
            </a:r>
          </a:p>
        </p:txBody>
      </p:sp>
    </p:spTree>
    <p:extLst>
      <p:ext uri="{BB962C8B-B14F-4D97-AF65-F5344CB8AC3E}">
        <p14:creationId xmlns:p14="http://schemas.microsoft.com/office/powerpoint/2010/main" val="4069681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274638"/>
            <a:ext cx="7315200" cy="1143000"/>
          </a:xfrm>
        </p:spPr>
        <p:txBody>
          <a:bodyPr/>
          <a:lstStyle/>
          <a:p>
            <a:r>
              <a:rPr lang="en-US" dirty="0" smtClean="0"/>
              <a:t>What is a success gap?</a:t>
            </a:r>
            <a:endParaRPr lang="en-US" dirty="0"/>
          </a:p>
        </p:txBody>
      </p:sp>
      <p:sp>
        <p:nvSpPr>
          <p:cNvPr id="3" name="Content Placeholder 2"/>
          <p:cNvSpPr>
            <a:spLocks noGrp="1"/>
          </p:cNvSpPr>
          <p:nvPr>
            <p:ph idx="1"/>
          </p:nvPr>
        </p:nvSpPr>
        <p:spPr>
          <a:xfrm>
            <a:off x="457200" y="1504951"/>
            <a:ext cx="8229600" cy="4972050"/>
          </a:xfrm>
        </p:spPr>
        <p:txBody>
          <a:bodyPr>
            <a:normAutofit/>
          </a:bodyPr>
          <a:lstStyle/>
          <a:p>
            <a:r>
              <a:rPr lang="en-US" sz="2800" dirty="0"/>
              <a:t>Differences or “gaps” in a variety of educational factors and outcomes that affect the likelihood of educational success for some groups of students compared to their peers</a:t>
            </a:r>
            <a:endParaRPr lang="en-US" sz="2800" dirty="0" smtClean="0"/>
          </a:p>
          <a:p>
            <a:pPr lvl="1">
              <a:spcBef>
                <a:spcPts val="0"/>
              </a:spcBef>
            </a:pPr>
            <a:r>
              <a:rPr lang="en-US" dirty="0" smtClean="0"/>
              <a:t>Achievement</a:t>
            </a:r>
          </a:p>
          <a:p>
            <a:pPr lvl="1">
              <a:spcBef>
                <a:spcPts val="0"/>
              </a:spcBef>
            </a:pPr>
            <a:r>
              <a:rPr lang="en-US" dirty="0" smtClean="0"/>
              <a:t>Identification and/or placement for special education</a:t>
            </a:r>
          </a:p>
          <a:p>
            <a:pPr lvl="1">
              <a:spcBef>
                <a:spcPts val="0"/>
              </a:spcBef>
            </a:pPr>
            <a:r>
              <a:rPr lang="en-US" dirty="0" smtClean="0"/>
              <a:t>Suspension rates</a:t>
            </a:r>
          </a:p>
          <a:p>
            <a:pPr lvl="1">
              <a:spcBef>
                <a:spcPts val="0"/>
              </a:spcBef>
            </a:pPr>
            <a:r>
              <a:rPr lang="en-US" dirty="0" smtClean="0"/>
              <a:t>College and career </a:t>
            </a:r>
            <a:r>
              <a:rPr lang="en-US" dirty="0"/>
              <a:t>p</a:t>
            </a:r>
            <a:r>
              <a:rPr lang="en-US" dirty="0" smtClean="0"/>
              <a:t>reparation</a:t>
            </a:r>
          </a:p>
          <a:p>
            <a:pPr lvl="1">
              <a:spcBef>
                <a:spcPts val="0"/>
              </a:spcBef>
            </a:pPr>
            <a:r>
              <a:rPr lang="en-US" dirty="0" smtClean="0"/>
              <a:t>Graduation rates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9579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752600"/>
          </a:xfrm>
        </p:spPr>
        <p:txBody>
          <a:bodyPr>
            <a:noAutofit/>
          </a:bodyPr>
          <a:lstStyle/>
          <a:p>
            <a:r>
              <a:rPr lang="en-US" sz="4000" dirty="0"/>
              <a:t>Why Equity, Inclusion </a:t>
            </a:r>
            <a:r>
              <a:rPr lang="en-US" sz="4000" dirty="0" smtClean="0"/>
              <a:t/>
            </a:r>
            <a:br>
              <a:rPr lang="en-US" sz="4000" dirty="0" smtClean="0"/>
            </a:br>
            <a:r>
              <a:rPr lang="en-US" sz="4000" dirty="0" smtClean="0"/>
              <a:t>and Opportunity</a:t>
            </a:r>
            <a:r>
              <a:rPr lang="en-US" sz="4000" dirty="0"/>
              <a:t>: </a:t>
            </a:r>
            <a:r>
              <a:rPr lang="en-US" sz="4000" dirty="0" smtClean="0"/>
              <a:t/>
            </a:r>
            <a:br>
              <a:rPr lang="en-US" sz="4000" dirty="0" smtClean="0"/>
            </a:br>
            <a:r>
              <a:rPr lang="en-US" sz="4000" dirty="0" smtClean="0"/>
              <a:t>Addressing Success Gaps?</a:t>
            </a:r>
            <a:endParaRPr lang="en-US" sz="4000" dirty="0"/>
          </a:p>
        </p:txBody>
      </p:sp>
      <p:sp>
        <p:nvSpPr>
          <p:cNvPr id="3" name="Content Placeholder 2"/>
          <p:cNvSpPr>
            <a:spLocks noGrp="1"/>
          </p:cNvSpPr>
          <p:nvPr>
            <p:ph idx="1"/>
          </p:nvPr>
        </p:nvSpPr>
        <p:spPr>
          <a:xfrm>
            <a:off x="457200" y="2133600"/>
            <a:ext cx="8229600" cy="4267200"/>
          </a:xfrm>
        </p:spPr>
        <p:txBody>
          <a:bodyPr/>
          <a:lstStyle/>
          <a:p>
            <a:r>
              <a:rPr lang="en-US" dirty="0" smtClean="0"/>
              <a:t>All states/districts/schools have subgroups of students who do not achieve as well as others</a:t>
            </a:r>
          </a:p>
          <a:p>
            <a:r>
              <a:rPr lang="en-US" dirty="0" smtClean="0"/>
              <a:t>Success Gaps tools present a process for identifying </a:t>
            </a:r>
            <a:r>
              <a:rPr lang="en-US" u="sng" dirty="0" smtClean="0"/>
              <a:t>where the gaps are </a:t>
            </a:r>
            <a:r>
              <a:rPr lang="en-US" dirty="0" smtClean="0"/>
              <a:t>and </a:t>
            </a:r>
            <a:r>
              <a:rPr lang="en-US" u="sng" dirty="0" smtClean="0"/>
              <a:t>why they are occurring</a:t>
            </a:r>
            <a:r>
              <a:rPr lang="en-US" dirty="0" smtClean="0"/>
              <a:t>.</a:t>
            </a:r>
          </a:p>
          <a:p>
            <a:r>
              <a:rPr lang="en-US" dirty="0" smtClean="0"/>
              <a:t>Then a plan may be created to address the root causes of the success gaps.</a:t>
            </a:r>
            <a:endParaRPr lang="en-US" dirty="0"/>
          </a:p>
        </p:txBody>
      </p:sp>
    </p:spTree>
    <p:extLst>
      <p:ext uri="{BB962C8B-B14F-4D97-AF65-F5344CB8AC3E}">
        <p14:creationId xmlns:p14="http://schemas.microsoft.com/office/powerpoint/2010/main" val="194760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86600" cy="1143000"/>
          </a:xfrm>
        </p:spPr>
        <p:txBody>
          <a:bodyPr/>
          <a:lstStyle/>
          <a:p>
            <a:r>
              <a:rPr lang="en-US" dirty="0" smtClean="0"/>
              <a:t>Structure of the Document(s)</a:t>
            </a:r>
            <a:endParaRPr lang="en-US" dirty="0"/>
          </a:p>
        </p:txBody>
      </p:sp>
      <p:sp>
        <p:nvSpPr>
          <p:cNvPr id="3" name="Content Placeholder 2"/>
          <p:cNvSpPr>
            <a:spLocks noGrp="1"/>
          </p:cNvSpPr>
          <p:nvPr>
            <p:ph idx="1"/>
          </p:nvPr>
        </p:nvSpPr>
        <p:spPr>
          <a:xfrm>
            <a:off x="457200" y="1981200"/>
            <a:ext cx="8229600" cy="4419600"/>
          </a:xfrm>
        </p:spPr>
        <p:txBody>
          <a:bodyPr>
            <a:normAutofit/>
          </a:bodyPr>
          <a:lstStyle/>
          <a:p>
            <a:pPr>
              <a:spcBef>
                <a:spcPts val="0"/>
              </a:spcBef>
            </a:pPr>
            <a:r>
              <a:rPr lang="en-US" dirty="0" smtClean="0"/>
              <a:t>White paper: Introductory research brief</a:t>
            </a:r>
          </a:p>
          <a:p>
            <a:r>
              <a:rPr lang="en-US" dirty="0" smtClean="0"/>
              <a:t>Self-assessment rubric </a:t>
            </a:r>
            <a:r>
              <a:rPr lang="en-US" dirty="0" smtClean="0">
                <a:solidFill>
                  <a:schemeClr val="tx1"/>
                </a:solidFill>
              </a:rPr>
              <a:t>with 5 focus areas</a:t>
            </a:r>
          </a:p>
          <a:p>
            <a:pPr marL="857250" lvl="1" indent="-514350">
              <a:buFont typeface="+mj-lt"/>
              <a:buAutoNum type="arabicPeriod"/>
            </a:pPr>
            <a:r>
              <a:rPr lang="en-US" dirty="0" smtClean="0">
                <a:solidFill>
                  <a:schemeClr val="tx1"/>
                </a:solidFill>
              </a:rPr>
              <a:t>Data-Based Decision Making</a:t>
            </a:r>
          </a:p>
          <a:p>
            <a:pPr marL="857250" lvl="1" indent="-514350">
              <a:buFont typeface="+mj-lt"/>
              <a:buAutoNum type="arabicPeriod"/>
            </a:pPr>
            <a:r>
              <a:rPr lang="en-US" dirty="0">
                <a:solidFill>
                  <a:schemeClr val="tx1"/>
                </a:solidFill>
              </a:rPr>
              <a:t>Cultural </a:t>
            </a:r>
            <a:r>
              <a:rPr lang="en-US" dirty="0" smtClean="0">
                <a:solidFill>
                  <a:schemeClr val="tx1"/>
                </a:solidFill>
              </a:rPr>
              <a:t>Responsiveness</a:t>
            </a:r>
          </a:p>
          <a:p>
            <a:pPr marL="857250" lvl="1" indent="-514350">
              <a:buFont typeface="+mj-lt"/>
              <a:buAutoNum type="arabicPeriod"/>
            </a:pPr>
            <a:r>
              <a:rPr lang="en-US" dirty="0">
                <a:solidFill>
                  <a:schemeClr val="tx1"/>
                </a:solidFill>
              </a:rPr>
              <a:t>Core Instructional </a:t>
            </a:r>
            <a:r>
              <a:rPr lang="en-US" dirty="0" smtClean="0">
                <a:solidFill>
                  <a:schemeClr val="tx1"/>
                </a:solidFill>
              </a:rPr>
              <a:t>Program</a:t>
            </a:r>
          </a:p>
          <a:p>
            <a:pPr marL="857250" lvl="1" indent="-514350">
              <a:buFont typeface="+mj-lt"/>
              <a:buAutoNum type="arabicPeriod"/>
            </a:pPr>
            <a:r>
              <a:rPr lang="en-US" dirty="0" smtClean="0">
                <a:solidFill>
                  <a:schemeClr val="tx1"/>
                </a:solidFill>
              </a:rPr>
              <a:t>Assessment</a:t>
            </a:r>
          </a:p>
          <a:p>
            <a:pPr marL="857250" lvl="1" indent="-514350">
              <a:buFont typeface="+mj-lt"/>
              <a:buAutoNum type="arabicPeriod"/>
            </a:pPr>
            <a:r>
              <a:rPr lang="en-US" dirty="0">
                <a:solidFill>
                  <a:schemeClr val="tx1"/>
                </a:solidFill>
              </a:rPr>
              <a:t>Evidence-Based </a:t>
            </a:r>
            <a:r>
              <a:rPr lang="en-US" dirty="0" smtClean="0">
                <a:solidFill>
                  <a:schemeClr val="tx1"/>
                </a:solidFill>
              </a:rPr>
              <a:t>Interventions</a:t>
            </a:r>
          </a:p>
          <a:p>
            <a:pPr marL="342900" lvl="1" indent="0">
              <a:buNone/>
            </a:pPr>
            <a:r>
              <a:rPr lang="en-US" dirty="0">
                <a:solidFill>
                  <a:schemeClr val="tx1"/>
                </a:solidFill>
              </a:rPr>
              <a:t>	</a:t>
            </a:r>
            <a:r>
              <a:rPr lang="en-US" dirty="0" smtClean="0">
                <a:solidFill>
                  <a:schemeClr val="tx1"/>
                </a:solidFill>
              </a:rPr>
              <a:t>and </a:t>
            </a:r>
            <a:r>
              <a:rPr lang="en-US" dirty="0">
                <a:solidFill>
                  <a:schemeClr val="tx1"/>
                </a:solidFill>
              </a:rPr>
              <a:t>Supports</a:t>
            </a:r>
            <a:endParaRPr lang="en-US" dirty="0" smtClean="0">
              <a:solidFill>
                <a:schemeClr val="tx1"/>
              </a:solidFill>
            </a:endParaRPr>
          </a:p>
          <a:p>
            <a:pPr marL="857250" lvl="1" indent="-514350">
              <a:buFont typeface="+mj-lt"/>
              <a:buAutoNum type="arabicPeriod"/>
            </a:pPr>
            <a:endParaRPr lang="en-US" dirty="0" smtClean="0">
              <a:solidFill>
                <a:srgbClr val="FF00FF"/>
              </a:solidFill>
            </a:endParaRPr>
          </a:p>
          <a:p>
            <a:pPr marL="857250" lvl="1" indent="-514350">
              <a:buFont typeface="+mj-lt"/>
              <a:buAutoNum type="arabicPeriod"/>
            </a:pPr>
            <a:endParaRPr lang="en-US" dirty="0">
              <a:solidFill>
                <a:srgbClr val="FF00FF"/>
              </a:solidFill>
            </a:endParaRPr>
          </a:p>
        </p:txBody>
      </p:sp>
      <p:pic>
        <p:nvPicPr>
          <p:cNvPr id="2050" name="Picture 2" descr="Picture of several squares with a hand placing a red checkmark in each of the boxes.&#10;" title="picture showing a checklist"/>
          <p:cNvPicPr>
            <a:picLocks noChangeAspect="1" noChangeArrowheads="1"/>
          </p:cNvPicPr>
          <p:nvPr/>
        </p:nvPicPr>
        <p:blipFill>
          <a:blip r:embed="rId3" cstate="print"/>
          <a:srcRect/>
          <a:stretch>
            <a:fillRect/>
          </a:stretch>
        </p:blipFill>
        <p:spPr bwMode="auto">
          <a:xfrm>
            <a:off x="5819775" y="3371850"/>
            <a:ext cx="3127612" cy="2689747"/>
          </a:xfrm>
          <a:prstGeom prst="rect">
            <a:avLst/>
          </a:prstGeom>
          <a:noFill/>
        </p:spPr>
      </p:pic>
    </p:spTree>
    <p:extLst>
      <p:ext uri="{BB962C8B-B14F-4D97-AF65-F5344CB8AC3E}">
        <p14:creationId xmlns:p14="http://schemas.microsoft.com/office/powerpoint/2010/main" val="3250303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498479" cy="1143000"/>
          </a:xfrm>
        </p:spPr>
        <p:txBody>
          <a:bodyPr>
            <a:noAutofit/>
          </a:bodyPr>
          <a:lstStyle/>
          <a:p>
            <a:r>
              <a:rPr lang="en-US" dirty="0" smtClean="0"/>
              <a:t>Data-Based </a:t>
            </a:r>
            <a:br>
              <a:rPr lang="en-US" dirty="0" smtClean="0"/>
            </a:br>
            <a:r>
              <a:rPr lang="en-US" dirty="0" smtClean="0"/>
              <a:t>Decision </a:t>
            </a:r>
            <a:r>
              <a:rPr lang="en-US" dirty="0"/>
              <a:t>M</a:t>
            </a:r>
            <a:r>
              <a:rPr lang="en-US" dirty="0" smtClean="0"/>
              <a:t>aking</a:t>
            </a:r>
            <a:endParaRPr lang="en-US" dirty="0"/>
          </a:p>
        </p:txBody>
      </p:sp>
      <p:sp>
        <p:nvSpPr>
          <p:cNvPr id="3" name="Content Placeholder 2"/>
          <p:cNvSpPr>
            <a:spLocks noGrp="1"/>
          </p:cNvSpPr>
          <p:nvPr>
            <p:ph idx="1"/>
          </p:nvPr>
        </p:nvSpPr>
        <p:spPr>
          <a:xfrm>
            <a:off x="457200" y="2057400"/>
            <a:ext cx="8229600" cy="4343400"/>
          </a:xfrm>
        </p:spPr>
        <p:txBody>
          <a:bodyPr>
            <a:normAutofit fontScale="92500"/>
          </a:bodyPr>
          <a:lstStyle/>
          <a:p>
            <a:r>
              <a:rPr lang="en-US" dirty="0" smtClean="0"/>
              <a:t>Use disaggregated data for decisions              about</a:t>
            </a:r>
          </a:p>
          <a:p>
            <a:pPr lvl="1"/>
            <a:r>
              <a:rPr lang="en-US" dirty="0" smtClean="0"/>
              <a:t>Curriculum and instructional programs</a:t>
            </a:r>
          </a:p>
          <a:p>
            <a:pPr lvl="1"/>
            <a:r>
              <a:rPr lang="en-US" dirty="0" smtClean="0"/>
              <a:t>Academic and behavioral supports</a:t>
            </a:r>
          </a:p>
          <a:p>
            <a:pPr lvl="1"/>
            <a:r>
              <a:rPr lang="en-US" dirty="0" smtClean="0"/>
              <a:t>Are policies and procedures effective?</a:t>
            </a:r>
          </a:p>
          <a:p>
            <a:r>
              <a:rPr lang="en-US" dirty="0" smtClean="0"/>
              <a:t>Make decisions about student interventions using multiple data sources, including </a:t>
            </a:r>
          </a:p>
          <a:p>
            <a:pPr lvl="1"/>
            <a:r>
              <a:rPr lang="en-US" dirty="0" smtClean="0"/>
              <a:t>Screening</a:t>
            </a:r>
          </a:p>
          <a:p>
            <a:pPr lvl="1"/>
            <a:r>
              <a:rPr lang="en-US" dirty="0" smtClean="0"/>
              <a:t>Progress monitoring</a:t>
            </a:r>
          </a:p>
          <a:p>
            <a:pPr lvl="1"/>
            <a:r>
              <a:rPr lang="en-US" dirty="0" smtClean="0"/>
              <a:t>Formative and summative evaluation data</a:t>
            </a:r>
            <a:endParaRPr lang="en-US" dirty="0"/>
          </a:p>
        </p:txBody>
      </p:sp>
      <p:pic>
        <p:nvPicPr>
          <p:cNvPr id="1026" name="Picture 2" descr="Photo of a bar graph in the upper right hand corner of the slide with a finger pointing to the graph." title="photo of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997"/>
            <a:ext cx="2007193" cy="25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2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lstStyle/>
          <a:p>
            <a:r>
              <a:rPr lang="en-US" dirty="0" smtClean="0"/>
              <a:t>Cultural Responsiveness</a:t>
            </a:r>
            <a:endParaRPr lang="en-US" dirty="0"/>
          </a:p>
        </p:txBody>
      </p:sp>
      <p:sp>
        <p:nvSpPr>
          <p:cNvPr id="3" name="Content Placeholder 2"/>
          <p:cNvSpPr>
            <a:spLocks noGrp="1"/>
          </p:cNvSpPr>
          <p:nvPr>
            <p:ph idx="1"/>
          </p:nvPr>
        </p:nvSpPr>
        <p:spPr>
          <a:xfrm>
            <a:off x="457200" y="1981200"/>
            <a:ext cx="6705600" cy="4343400"/>
          </a:xfrm>
        </p:spPr>
        <p:txBody>
          <a:bodyPr/>
          <a:lstStyle/>
          <a:p>
            <a:pPr>
              <a:lnSpc>
                <a:spcPts val="3400"/>
              </a:lnSpc>
              <a:spcBef>
                <a:spcPts val="600"/>
              </a:spcBef>
            </a:pPr>
            <a:r>
              <a:rPr lang="en-US" dirty="0" smtClean="0"/>
              <a:t>Recognize diversity across student ethnicity, language, and socio-economic status</a:t>
            </a:r>
          </a:p>
          <a:p>
            <a:pPr>
              <a:lnSpc>
                <a:spcPts val="3400"/>
              </a:lnSpc>
              <a:spcBef>
                <a:spcPts val="600"/>
              </a:spcBef>
            </a:pPr>
            <a:r>
              <a:rPr lang="en-US" dirty="0" smtClean="0"/>
              <a:t>Provide training and resources so teachers can meet the linguistic needs of all students</a:t>
            </a:r>
          </a:p>
          <a:p>
            <a:pPr>
              <a:lnSpc>
                <a:spcPts val="3400"/>
              </a:lnSpc>
              <a:spcBef>
                <a:spcPts val="600"/>
              </a:spcBef>
            </a:pPr>
            <a:r>
              <a:rPr lang="en-US" dirty="0" smtClean="0"/>
              <a:t>Include parents from all backgrounds in discussions about the school and about their children’s progress</a:t>
            </a:r>
            <a:endParaRPr lang="en-US" dirty="0"/>
          </a:p>
        </p:txBody>
      </p:sp>
      <p:pic>
        <p:nvPicPr>
          <p:cNvPr id="2054" name="Picture 6" descr="Photo of children of various races and ethnicities." title="photo of children of various race/ethnc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971800"/>
            <a:ext cx="2057400" cy="146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456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467600" cy="1143000"/>
          </a:xfrm>
        </p:spPr>
        <p:txBody>
          <a:bodyPr/>
          <a:lstStyle/>
          <a:p>
            <a:r>
              <a:rPr lang="en-US" dirty="0" smtClean="0"/>
              <a:t>Core Instructional Program</a:t>
            </a:r>
            <a:endParaRPr lang="en-US" dirty="0"/>
          </a:p>
        </p:txBody>
      </p:sp>
      <p:sp>
        <p:nvSpPr>
          <p:cNvPr id="3" name="Content Placeholder 2"/>
          <p:cNvSpPr>
            <a:spLocks noGrp="1"/>
          </p:cNvSpPr>
          <p:nvPr>
            <p:ph idx="1"/>
          </p:nvPr>
        </p:nvSpPr>
        <p:spPr>
          <a:xfrm>
            <a:off x="457200" y="2057400"/>
            <a:ext cx="8229600" cy="4373563"/>
          </a:xfrm>
        </p:spPr>
        <p:txBody>
          <a:bodyPr/>
          <a:lstStyle/>
          <a:p>
            <a:pPr>
              <a:lnSpc>
                <a:spcPts val="3600"/>
              </a:lnSpc>
              <a:spcBef>
                <a:spcPts val="600"/>
              </a:spcBef>
            </a:pPr>
            <a:r>
              <a:rPr lang="en-US" dirty="0" smtClean="0"/>
              <a:t>Rigorous, consistent, and well-</a:t>
            </a:r>
            <a:br>
              <a:rPr lang="en-US" dirty="0" smtClean="0"/>
            </a:br>
            <a:r>
              <a:rPr lang="en-US" dirty="0" smtClean="0"/>
              <a:t>articulated K-12 instructional </a:t>
            </a:r>
            <a:br>
              <a:rPr lang="en-US" dirty="0" smtClean="0"/>
            </a:br>
            <a:r>
              <a:rPr lang="en-US" dirty="0" smtClean="0"/>
              <a:t>program, aligned with standards, </a:t>
            </a:r>
            <a:br>
              <a:rPr lang="en-US" dirty="0" smtClean="0"/>
            </a:br>
            <a:r>
              <a:rPr lang="en-US" dirty="0" smtClean="0"/>
              <a:t>delivered with fidelity</a:t>
            </a:r>
          </a:p>
          <a:p>
            <a:pPr>
              <a:lnSpc>
                <a:spcPts val="3600"/>
              </a:lnSpc>
              <a:spcBef>
                <a:spcPts val="600"/>
              </a:spcBef>
            </a:pPr>
            <a:r>
              <a:rPr lang="en-US" dirty="0" smtClean="0"/>
              <a:t>Effective differentiation in the core curriculum</a:t>
            </a:r>
          </a:p>
          <a:p>
            <a:pPr>
              <a:lnSpc>
                <a:spcPts val="3600"/>
              </a:lnSpc>
              <a:spcBef>
                <a:spcPts val="600"/>
              </a:spcBef>
            </a:pPr>
            <a:r>
              <a:rPr lang="en-US" dirty="0" smtClean="0"/>
              <a:t>Universal design for learning</a:t>
            </a:r>
          </a:p>
          <a:p>
            <a:pPr>
              <a:lnSpc>
                <a:spcPts val="3600"/>
              </a:lnSpc>
              <a:spcBef>
                <a:spcPts val="600"/>
              </a:spcBef>
            </a:pPr>
            <a:r>
              <a:rPr lang="en-US" dirty="0" smtClean="0"/>
              <a:t>Informing parents in their native or home language about differentiation</a:t>
            </a:r>
            <a:endParaRPr lang="en-US" dirty="0"/>
          </a:p>
        </p:txBody>
      </p:sp>
      <p:pic>
        <p:nvPicPr>
          <p:cNvPr id="3075" name="Picture 3" descr="Photo of a teacher in a classroom providing instruction with students in the foreground.  One student has an upraised hand." title="photo of teacher providng instru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2549" y="1905000"/>
            <a:ext cx="2058204"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09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addressing SD using success gaps to make meaningful change">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addressing SD using success gaps to make meaningful change</Template>
  <TotalTime>10</TotalTime>
  <Words>1160</Words>
  <Application>Microsoft Office PowerPoint</Application>
  <PresentationFormat>On-screen Show (4:3)</PresentationFormat>
  <Paragraphs>208</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addressing SD using success gaps to make meaningful change</vt:lpstr>
      <vt:lpstr>Addressing Significant Disproportionality: How One State and One LEA Are Using IDC Success Gaps Tools to Make Meaningful Change </vt:lpstr>
      <vt:lpstr>Today’s Agenda</vt:lpstr>
      <vt:lpstr>Equity, Inclusion and Opportunity:  Addressing Success Gaps</vt:lpstr>
      <vt:lpstr>What is a success gap?</vt:lpstr>
      <vt:lpstr>Why Equity, Inclusion  and Opportunity:  Addressing Success Gaps?</vt:lpstr>
      <vt:lpstr>Structure of the Document(s)</vt:lpstr>
      <vt:lpstr>Data-Based  Decision Making</vt:lpstr>
      <vt:lpstr>Cultural Responsiveness</vt:lpstr>
      <vt:lpstr>Core Instructional Program</vt:lpstr>
      <vt:lpstr>Assessment</vt:lpstr>
      <vt:lpstr>Evidence-Based  Interventions and Supports</vt:lpstr>
      <vt:lpstr>To address success gaps…</vt:lpstr>
      <vt:lpstr>Rubric Organization</vt:lpstr>
      <vt:lpstr>How to Address Success Gaps</vt:lpstr>
      <vt:lpstr>What are the results of success gaps?</vt:lpstr>
      <vt:lpstr>Arkansas’ Process for Significant Disproportionality</vt:lpstr>
      <vt:lpstr>Where it begins?</vt:lpstr>
      <vt:lpstr>Notification Process</vt:lpstr>
      <vt:lpstr>2014/15</vt:lpstr>
      <vt:lpstr>2015/16</vt:lpstr>
      <vt:lpstr>Upcoming Changes</vt:lpstr>
      <vt:lpstr>Blytheville School District</vt:lpstr>
      <vt:lpstr>PowerPoint Presentation</vt:lpstr>
      <vt:lpstr>Questions/Discussion</vt:lpstr>
      <vt:lpstr>Support is available</vt:lpstr>
      <vt:lpstr>Contact  your IDC state liaison or the IDC equity team:</vt:lpstr>
      <vt:lpstr>For More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Significant Disproportionality: How One State and One LEA Are Using IDC Success Gaps Tools to Make Meaningful Change </dc:title>
  <dc:creator>Nancy O'Hara</dc:creator>
  <cp:lastModifiedBy>Nancy O'Hara</cp:lastModifiedBy>
  <cp:revision>2</cp:revision>
  <dcterms:created xsi:type="dcterms:W3CDTF">2015-11-04T18:21:08Z</dcterms:created>
  <dcterms:modified xsi:type="dcterms:W3CDTF">2015-11-04T18:31:52Z</dcterms:modified>
</cp:coreProperties>
</file>